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9" r:id="rId4"/>
    <p:sldId id="262" r:id="rId5"/>
    <p:sldId id="272" r:id="rId6"/>
    <p:sldId id="274" r:id="rId7"/>
    <p:sldId id="273" r:id="rId8"/>
    <p:sldId id="270" r:id="rId9"/>
    <p:sldId id="271" r:id="rId10"/>
    <p:sldId id="261" r:id="rId11"/>
    <p:sldId id="275" r:id="rId12"/>
    <p:sldId id="260" r:id="rId13"/>
    <p:sldId id="277" r:id="rId14"/>
    <p:sldId id="278" r:id="rId15"/>
    <p:sldId id="279" r:id="rId16"/>
    <p:sldId id="276" r:id="rId17"/>
    <p:sldId id="265" r:id="rId18"/>
    <p:sldId id="263" r:id="rId19"/>
    <p:sldId id="267" r:id="rId20"/>
    <p:sldId id="268" r:id="rId21"/>
    <p:sldId id="280"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usef Paolo Rabiah" initials="YPR" lastIdx="1" clrIdx="0">
    <p:extLst>
      <p:ext uri="{19B8F6BF-5375-455C-9EA6-DF929625EA0E}">
        <p15:presenceInfo xmlns:p15="http://schemas.microsoft.com/office/powerpoint/2012/main" userId="Yusef Paolo Rabia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005E"/>
    <a:srgbClr val="BE0260"/>
    <a:srgbClr val="018ACF"/>
    <a:srgbClr val="D68B1C"/>
    <a:srgbClr val="D09622"/>
    <a:srgbClr val="CC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533" autoAdjust="0"/>
  </p:normalViewPr>
  <p:slideViewPr>
    <p:cSldViewPr>
      <p:cViewPr varScale="1">
        <p:scale>
          <a:sx n="62" d="100"/>
          <a:sy n="62" d="100"/>
        </p:scale>
        <p:origin x="704" y="52"/>
      </p:cViewPr>
      <p:guideLst>
        <p:guide orient="horz" pos="2160"/>
        <p:guide pos="2880"/>
      </p:guideLst>
    </p:cSldViewPr>
  </p:slideViewPr>
  <p:notesTextViewPr>
    <p:cViewPr>
      <p:scale>
        <a:sx n="50" d="100"/>
        <a:sy n="50" d="100"/>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11-15T12:54:00.261" idx="1">
    <p:pos x="571" y="2833"/>
    <p:text>Typo ? Can we delete one of the lines</p:text>
    <p:extLst>
      <p:ext uri="{C676402C-5697-4E1C-873F-D02D1690AC5C}">
        <p15:threadingInfo xmlns:p15="http://schemas.microsoft.com/office/powerpoint/2012/main" timeZoneBias="0"/>
      </p:ext>
    </p:extLst>
  </p:cm>
</p:cmLst>
</file>

<file path=ppt/media/image1.jpg>
</file>

<file path=ppt/media/image12.png>
</file>

<file path=ppt/media/image13.png>
</file>

<file path=ppt/media/image2.jpg>
</file>

<file path=ppt/media/image3.png>
</file>

<file path=ppt/media/image4.png>
</file>

<file path=ppt/media/image5.png>
</file>

<file path=ppt/media/image6.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310069-B74F-4827-BCEB-53C05F488A6D}" type="datetimeFigureOut">
              <a:rPr lang="en-GB" smtClean="0"/>
              <a:t>13/11/2017</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F36FEB-6008-4AAF-BCE4-1010B6A15248}" type="slidenum">
              <a:rPr lang="en-GB" smtClean="0"/>
              <a:t>‹#›</a:t>
            </a:fld>
            <a:endParaRPr lang="en-GB"/>
          </a:p>
        </p:txBody>
      </p:sp>
    </p:spTree>
    <p:extLst>
      <p:ext uri="{BB962C8B-B14F-4D97-AF65-F5344CB8AC3E}">
        <p14:creationId xmlns:p14="http://schemas.microsoft.com/office/powerpoint/2010/main" val="3497961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sz="1200" b="0" i="1" u="none" kern="1200" dirty="0">
                <a:solidFill>
                  <a:schemeClr val="tx1"/>
                </a:solidFill>
                <a:effectLst/>
                <a:latin typeface="+mn-lt"/>
                <a:ea typeface="+mn-ea"/>
                <a:cs typeface="+mn-cs"/>
              </a:rPr>
              <a:t>Drosophila </a:t>
            </a:r>
            <a:r>
              <a:rPr lang="en-US" sz="1200" b="0" i="1" u="none" kern="1200" dirty="0" err="1">
                <a:solidFill>
                  <a:schemeClr val="tx1"/>
                </a:solidFill>
                <a:effectLst/>
                <a:latin typeface="+mn-lt"/>
                <a:ea typeface="+mn-ea"/>
                <a:cs typeface="+mn-cs"/>
              </a:rPr>
              <a:t>grimshawi</a:t>
            </a:r>
            <a:r>
              <a:rPr lang="en-US" sz="1200" b="0" i="0" u="none" kern="1200" dirty="0">
                <a:solidFill>
                  <a:schemeClr val="tx1"/>
                </a:solidFill>
                <a:effectLst/>
                <a:latin typeface="+mn-lt"/>
                <a:ea typeface="+mn-ea"/>
                <a:cs typeface="+mn-cs"/>
              </a:rPr>
              <a:t> is a </a:t>
            </a:r>
            <a:r>
              <a:rPr lang="en-US" sz="1200" b="0" i="0" u="none" strike="noStrike" kern="1200" dirty="0">
                <a:solidFill>
                  <a:schemeClr val="tx1"/>
                </a:solidFill>
                <a:effectLst/>
                <a:latin typeface="+mn-lt"/>
                <a:ea typeface="+mn-ea"/>
                <a:cs typeface="+mn-cs"/>
              </a:rPr>
              <a:t>species</a:t>
            </a:r>
            <a:r>
              <a:rPr lang="en-US" sz="1200" b="0" i="0" u="none" kern="1200" dirty="0">
                <a:solidFill>
                  <a:schemeClr val="tx1"/>
                </a:solidFill>
                <a:effectLst/>
                <a:latin typeface="+mn-lt"/>
                <a:ea typeface="+mn-ea"/>
                <a:cs typeface="+mn-cs"/>
              </a:rPr>
              <a:t> of </a:t>
            </a:r>
            <a:r>
              <a:rPr lang="en-US" sz="1200" b="0" i="0" u="none" strike="noStrike" kern="1200" dirty="0">
                <a:solidFill>
                  <a:schemeClr val="tx1"/>
                </a:solidFill>
                <a:effectLst/>
                <a:latin typeface="+mn-lt"/>
                <a:ea typeface="+mn-ea"/>
                <a:cs typeface="+mn-cs"/>
              </a:rPr>
              <a:t>fruit fly</a:t>
            </a:r>
            <a:r>
              <a:rPr lang="en-US" sz="1200" b="0" i="0" u="none" kern="1200" dirty="0">
                <a:solidFill>
                  <a:schemeClr val="tx1"/>
                </a:solidFill>
                <a:effectLst/>
                <a:latin typeface="+mn-lt"/>
                <a:ea typeface="+mn-ea"/>
                <a:cs typeface="+mn-cs"/>
              </a:rPr>
              <a:t> from Hawaii</a:t>
            </a:r>
          </a:p>
          <a:p>
            <a:pPr marL="228600" indent="-228600">
              <a:buAutoNum type="arabicParenR"/>
            </a:pPr>
            <a:r>
              <a:rPr lang="en-US" sz="1200" b="0" i="1" kern="1200" dirty="0">
                <a:solidFill>
                  <a:schemeClr val="tx1"/>
                </a:solidFill>
                <a:effectLst/>
                <a:latin typeface="+mn-lt"/>
                <a:ea typeface="+mn-ea"/>
                <a:cs typeface="+mn-cs"/>
              </a:rPr>
              <a:t>Drosophila </a:t>
            </a:r>
            <a:r>
              <a:rPr lang="en-US" sz="1200" b="0" i="1" kern="1200" dirty="0" err="1">
                <a:solidFill>
                  <a:schemeClr val="tx1"/>
                </a:solidFill>
                <a:effectLst/>
                <a:latin typeface="+mn-lt"/>
                <a:ea typeface="+mn-ea"/>
                <a:cs typeface="+mn-cs"/>
              </a:rPr>
              <a:t>virilis</a:t>
            </a:r>
            <a:r>
              <a:rPr lang="en-US" sz="1200" b="0" i="0" kern="1200" dirty="0">
                <a:solidFill>
                  <a:schemeClr val="tx1"/>
                </a:solidFill>
                <a:effectLst/>
                <a:latin typeface="+mn-lt"/>
                <a:ea typeface="+mn-ea"/>
                <a:cs typeface="+mn-cs"/>
              </a:rPr>
              <a:t> is a </a:t>
            </a:r>
            <a:r>
              <a:rPr lang="en-US" sz="1200" b="0" i="0" u="none" strike="noStrike" kern="1200" dirty="0">
                <a:solidFill>
                  <a:schemeClr val="tx1"/>
                </a:solidFill>
                <a:effectLst/>
                <a:latin typeface="+mn-lt"/>
                <a:ea typeface="+mn-ea"/>
                <a:cs typeface="+mn-cs"/>
              </a:rPr>
              <a:t>species</a:t>
            </a:r>
            <a:r>
              <a:rPr lang="en-US" sz="1200" b="0" i="0" kern="1200" dirty="0">
                <a:solidFill>
                  <a:schemeClr val="tx1"/>
                </a:solidFill>
                <a:effectLst/>
                <a:latin typeface="+mn-lt"/>
                <a:ea typeface="+mn-ea"/>
                <a:cs typeface="+mn-cs"/>
              </a:rPr>
              <a:t> of </a:t>
            </a:r>
            <a:r>
              <a:rPr lang="en-US" sz="1200" b="0" i="0" u="none" strike="noStrike" kern="1200" dirty="0">
                <a:solidFill>
                  <a:schemeClr val="tx1"/>
                </a:solidFill>
                <a:effectLst/>
                <a:latin typeface="+mn-lt"/>
                <a:ea typeface="+mn-ea"/>
                <a:cs typeface="+mn-cs"/>
              </a:rPr>
              <a:t>fruit fly</a:t>
            </a:r>
            <a:r>
              <a:rPr lang="en-US" sz="1200" b="0" i="0" kern="1200" dirty="0">
                <a:solidFill>
                  <a:schemeClr val="tx1"/>
                </a:solidFill>
                <a:effectLst/>
                <a:latin typeface="+mn-lt"/>
                <a:ea typeface="+mn-ea"/>
                <a:cs typeface="+mn-cs"/>
              </a:rPr>
              <a:t> with a worldwide distribution (probably due to human movements), </a:t>
            </a:r>
          </a:p>
          <a:p>
            <a:pPr marL="228600" indent="-228600">
              <a:buAutoNum type="arabicParenR"/>
            </a:pPr>
            <a:r>
              <a:rPr lang="en-US" sz="1200" b="0" i="1" kern="1200" dirty="0">
                <a:solidFill>
                  <a:schemeClr val="tx1"/>
                </a:solidFill>
                <a:effectLst/>
                <a:latin typeface="+mn-lt"/>
                <a:ea typeface="+mn-ea"/>
                <a:cs typeface="+mn-cs"/>
              </a:rPr>
              <a:t>Drosophila </a:t>
            </a:r>
            <a:r>
              <a:rPr lang="en-US" sz="1200" b="0" i="1" kern="1200" dirty="0" err="1">
                <a:solidFill>
                  <a:schemeClr val="tx1"/>
                </a:solidFill>
                <a:effectLst/>
                <a:latin typeface="+mn-lt"/>
                <a:ea typeface="+mn-ea"/>
                <a:cs typeface="+mn-cs"/>
              </a:rPr>
              <a:t>mojavensis</a:t>
            </a:r>
            <a:r>
              <a:rPr lang="en-US" sz="1200" b="0" i="0" kern="1200" dirty="0">
                <a:solidFill>
                  <a:schemeClr val="tx1"/>
                </a:solidFill>
                <a:effectLst/>
                <a:latin typeface="+mn-lt"/>
                <a:ea typeface="+mn-ea"/>
                <a:cs typeface="+mn-cs"/>
              </a:rPr>
              <a:t> is a </a:t>
            </a:r>
            <a:r>
              <a:rPr lang="en-US" sz="1200" b="0" i="0" kern="1200" dirty="0" err="1">
                <a:solidFill>
                  <a:schemeClr val="tx1"/>
                </a:solidFill>
                <a:effectLst/>
                <a:latin typeface="+mn-lt"/>
                <a:ea typeface="+mn-ea"/>
                <a:cs typeface="+mn-cs"/>
              </a:rPr>
              <a:t>cactophilic</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species</a:t>
            </a:r>
            <a:r>
              <a:rPr lang="en-US" sz="1200" b="0" i="0" kern="1200" dirty="0">
                <a:solidFill>
                  <a:schemeClr val="tx1"/>
                </a:solidFill>
                <a:effectLst/>
                <a:latin typeface="+mn-lt"/>
                <a:ea typeface="+mn-ea"/>
                <a:cs typeface="+mn-cs"/>
              </a:rPr>
              <a:t> of </a:t>
            </a:r>
            <a:r>
              <a:rPr lang="en-US" sz="1200" b="0" i="0" u="none" strike="noStrike" kern="1200" dirty="0">
                <a:solidFill>
                  <a:schemeClr val="tx1"/>
                </a:solidFill>
                <a:effectLst/>
                <a:latin typeface="+mn-lt"/>
                <a:ea typeface="+mn-ea"/>
                <a:cs typeface="+mn-cs"/>
              </a:rPr>
              <a:t>fruit fly</a:t>
            </a:r>
            <a:r>
              <a:rPr lang="en-US" sz="1200" b="0" i="0" kern="1200" dirty="0">
                <a:solidFill>
                  <a:schemeClr val="tx1"/>
                </a:solidFill>
                <a:effectLst/>
                <a:latin typeface="+mn-lt"/>
                <a:ea typeface="+mn-ea"/>
                <a:cs typeface="+mn-cs"/>
              </a:rPr>
              <a:t> from the southwestern United States and Mexico, </a:t>
            </a:r>
          </a:p>
          <a:p>
            <a:pPr marL="0" indent="0">
              <a:buNone/>
            </a:pPr>
            <a:endParaRPr lang="en-US" sz="1200" b="0" i="0" kern="1200" dirty="0">
              <a:solidFill>
                <a:schemeClr val="tx1"/>
              </a:solidFill>
              <a:effectLst/>
              <a:latin typeface="+mn-lt"/>
              <a:ea typeface="+mn-ea"/>
              <a:cs typeface="+mn-cs"/>
            </a:endParaRPr>
          </a:p>
          <a:p>
            <a:pPr marL="228600" indent="-228600">
              <a:buAutoNum type="arabicParenR"/>
            </a:pPr>
            <a:endParaRPr lang="en-US" sz="1200" b="0" i="0" kern="1200" dirty="0">
              <a:solidFill>
                <a:schemeClr val="tx1"/>
              </a:solidFill>
              <a:effectLst/>
              <a:latin typeface="+mn-lt"/>
              <a:ea typeface="+mn-ea"/>
              <a:cs typeface="+mn-cs"/>
            </a:endParaRPr>
          </a:p>
          <a:p>
            <a:pPr marL="0" indent="0">
              <a:buNone/>
            </a:pPr>
            <a:r>
              <a:rPr lang="en-US" sz="1200" b="0" i="0" kern="1200" dirty="0">
                <a:solidFill>
                  <a:schemeClr val="tx1"/>
                </a:solidFill>
                <a:effectLst/>
                <a:latin typeface="+mn-lt"/>
                <a:ea typeface="+mn-ea"/>
                <a:cs typeface="+mn-cs"/>
              </a:rPr>
              <a:t>All three species were part of a large genome comparative study of 12 fruit flies. (</a:t>
            </a:r>
            <a:r>
              <a:rPr lang="en-US" altLang="en-US" sz="1200" dirty="0">
                <a:solidFill>
                  <a:srgbClr val="000000"/>
                </a:solidFill>
                <a:latin typeface="+mn-lt"/>
              </a:rPr>
              <a:t>Drosophila 12 Genomes Consortium)</a:t>
            </a:r>
            <a:endParaRPr lang="en-US" sz="1200" b="0" i="0" kern="1200" dirty="0">
              <a:solidFill>
                <a:schemeClr val="tx1"/>
              </a:solidFill>
              <a:effectLst/>
              <a:latin typeface="+mn-lt"/>
              <a:ea typeface="+mn-ea"/>
              <a:cs typeface="+mn-cs"/>
            </a:endParaRPr>
          </a:p>
          <a:p>
            <a:pPr marL="228600" indent="-228600">
              <a:buAutoNum type="arabicParenR"/>
            </a:pPr>
            <a:endParaRPr lang="en-GB" b="0" u="none" dirty="0">
              <a:solidFill>
                <a:schemeClr val="tx1"/>
              </a:solidFill>
            </a:endParaRPr>
          </a:p>
        </p:txBody>
      </p:sp>
      <p:sp>
        <p:nvSpPr>
          <p:cNvPr id="4" name="Slide Number Placeholder 3"/>
          <p:cNvSpPr>
            <a:spLocks noGrp="1"/>
          </p:cNvSpPr>
          <p:nvPr>
            <p:ph type="sldNum" sz="quarter" idx="10"/>
          </p:nvPr>
        </p:nvSpPr>
        <p:spPr/>
        <p:txBody>
          <a:bodyPr/>
          <a:lstStyle/>
          <a:p>
            <a:fld id="{EAF36FEB-6008-4AAF-BCE4-1010B6A15248}" type="slidenum">
              <a:rPr lang="en-GB" smtClean="0"/>
              <a:t>2</a:t>
            </a:fld>
            <a:endParaRPr lang="en-GB"/>
          </a:p>
        </p:txBody>
      </p:sp>
    </p:spTree>
    <p:extLst>
      <p:ext uri="{BB962C8B-B14F-4D97-AF65-F5344CB8AC3E}">
        <p14:creationId xmlns:p14="http://schemas.microsoft.com/office/powerpoint/2010/main" val="1454905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Doesn’t focus on specialised signals which are only present in particular genes. Won’t search for gene-specific transcription factor binding sites such as SP1 or E2F. </a:t>
            </a:r>
          </a:p>
          <a:p>
            <a:r>
              <a:rPr lang="en-GB" dirty="0"/>
              <a:t>Focuses on generic core features including the TATA box, cap site and polyadenylation (AAUAAA) signals.</a:t>
            </a:r>
          </a:p>
          <a:p>
            <a:r>
              <a:rPr lang="en-GB" dirty="0"/>
              <a:t>Drosophila core promoter database, 43% of core promoters contain a TATA box. </a:t>
            </a:r>
          </a:p>
          <a:p>
            <a:endParaRPr lang="en-GB" dirty="0"/>
          </a:p>
          <a:p>
            <a:r>
              <a:rPr lang="en-GB" dirty="0"/>
              <a:t>Advantages over Genie: </a:t>
            </a:r>
          </a:p>
          <a:p>
            <a:r>
              <a:rPr lang="en-US" sz="1200" b="0" i="0" kern="1200" dirty="0">
                <a:solidFill>
                  <a:schemeClr val="tx1"/>
                </a:solidFill>
                <a:effectLst/>
                <a:latin typeface="+mn-lt"/>
                <a:ea typeface="+mn-ea"/>
                <a:cs typeface="+mn-cs"/>
              </a:rPr>
              <a:t>First, we use an explicitly double-stranded genomic sequence model in which potential genes </a:t>
            </a:r>
            <a:r>
              <a:rPr lang="en-US" sz="1200" b="0" i="0" kern="1200" dirty="0" err="1">
                <a:solidFill>
                  <a:schemeClr val="tx1"/>
                </a:solidFill>
                <a:effectLst/>
                <a:latin typeface="+mn-lt"/>
                <a:ea typeface="+mn-ea"/>
                <a:cs typeface="+mn-cs"/>
              </a:rPr>
              <a:t>occuring</a:t>
            </a:r>
            <a:r>
              <a:rPr lang="en-US" sz="1200" b="0" i="0" kern="1200" dirty="0">
                <a:solidFill>
                  <a:schemeClr val="tx1"/>
                </a:solidFill>
                <a:effectLst/>
                <a:latin typeface="+mn-lt"/>
                <a:ea typeface="+mn-ea"/>
                <a:cs typeface="+mn-cs"/>
              </a:rPr>
              <a:t> on both DNA strands are analyzed in simultaneous and integrated fashion. Second, while most existing integrated gene finding programs assume that in each input sequence there is exactly one complete gene, our model treats the general </a:t>
            </a:r>
            <a:r>
              <a:rPr lang="en-US" sz="1200" b="0" i="0" kern="1200" dirty="0" err="1">
                <a:solidFill>
                  <a:schemeClr val="tx1"/>
                </a:solidFill>
                <a:effectLst/>
                <a:latin typeface="+mn-lt"/>
                <a:ea typeface="+mn-ea"/>
                <a:cs typeface="+mn-cs"/>
              </a:rPr>
              <a:t>genscan</a:t>
            </a:r>
            <a:r>
              <a:rPr lang="en-US" sz="1200" b="0" i="0" kern="1200" dirty="0">
                <a:solidFill>
                  <a:schemeClr val="tx1"/>
                </a:solidFill>
                <a:effectLst/>
                <a:latin typeface="+mn-lt"/>
                <a:ea typeface="+mn-ea"/>
                <a:cs typeface="+mn-cs"/>
              </a:rPr>
              <a:t> model se in which the sequence may contain a partial gene, a complete gene, multiple complete (or partial) genes, or no gene at al</a:t>
            </a:r>
            <a:endParaRPr lang="en-GB" dirty="0"/>
          </a:p>
          <a:p>
            <a:endParaRPr lang="en-GB" dirty="0"/>
          </a:p>
          <a:p>
            <a:r>
              <a:rPr lang="en-GB" dirty="0"/>
              <a:t>Restrictions of gene scan:</a:t>
            </a:r>
          </a:p>
          <a:p>
            <a:r>
              <a:rPr lang="en-GB" dirty="0"/>
              <a:t>Only protein coding genes are considered (no </a:t>
            </a:r>
            <a:r>
              <a:rPr lang="en-GB" dirty="0" err="1"/>
              <a:t>tRNA</a:t>
            </a:r>
            <a:r>
              <a:rPr lang="en-GB" dirty="0"/>
              <a:t> or </a:t>
            </a:r>
            <a:r>
              <a:rPr lang="en-GB" dirty="0" err="1"/>
              <a:t>rRNA</a:t>
            </a:r>
            <a:r>
              <a:rPr lang="en-GB" dirty="0"/>
              <a:t> genes included)</a:t>
            </a:r>
          </a:p>
          <a:p>
            <a:r>
              <a:rPr lang="en-GB" dirty="0"/>
              <a:t>Transcription units are considered to be non-overlapping </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3</a:t>
            </a:fld>
            <a:endParaRPr lang="en-GB"/>
          </a:p>
        </p:txBody>
      </p:sp>
    </p:spTree>
    <p:extLst>
      <p:ext uri="{BB962C8B-B14F-4D97-AF65-F5344CB8AC3E}">
        <p14:creationId xmlns:p14="http://schemas.microsoft.com/office/powerpoint/2010/main" val="3743573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4</a:t>
            </a:fld>
            <a:endParaRPr lang="en-GB"/>
          </a:p>
        </p:txBody>
      </p:sp>
    </p:spTree>
    <p:extLst>
      <p:ext uri="{BB962C8B-B14F-4D97-AF65-F5344CB8AC3E}">
        <p14:creationId xmlns:p14="http://schemas.microsoft.com/office/powerpoint/2010/main" val="19316595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5</a:t>
            </a:fld>
            <a:endParaRPr lang="en-GB"/>
          </a:p>
        </p:txBody>
      </p:sp>
    </p:spTree>
    <p:extLst>
      <p:ext uri="{BB962C8B-B14F-4D97-AF65-F5344CB8AC3E}">
        <p14:creationId xmlns:p14="http://schemas.microsoft.com/office/powerpoint/2010/main" val="1094593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9</a:t>
            </a:fld>
            <a:endParaRPr lang="en-GB"/>
          </a:p>
        </p:txBody>
      </p:sp>
    </p:spTree>
    <p:extLst>
      <p:ext uri="{BB962C8B-B14F-4D97-AF65-F5344CB8AC3E}">
        <p14:creationId xmlns:p14="http://schemas.microsoft.com/office/powerpoint/2010/main" val="29433001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10</a:t>
            </a:fld>
            <a:endParaRPr lang="en-GB"/>
          </a:p>
        </p:txBody>
      </p:sp>
    </p:spTree>
    <p:extLst>
      <p:ext uri="{BB962C8B-B14F-4D97-AF65-F5344CB8AC3E}">
        <p14:creationId xmlns:p14="http://schemas.microsoft.com/office/powerpoint/2010/main" val="3810613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Doesn’t focus on specialised signals which are only present in particular genes. </a:t>
            </a:r>
          </a:p>
          <a:p>
            <a:r>
              <a:rPr lang="en-GB" dirty="0"/>
              <a:t>Focuses on generic core features including the TATA box, cap site and polyadenylation (AAUAAA) signals.</a:t>
            </a:r>
          </a:p>
          <a:p>
            <a:r>
              <a:rPr lang="en-GB" dirty="0"/>
              <a:t>Drosophila core promoter database, 43% of core promoters contain a TATA box. </a:t>
            </a:r>
          </a:p>
          <a:p>
            <a:endParaRPr lang="en-GB" dirty="0"/>
          </a:p>
          <a:p>
            <a:r>
              <a:rPr lang="en-GB" dirty="0"/>
              <a:t>Advantages over Genie: </a:t>
            </a:r>
          </a:p>
          <a:p>
            <a:r>
              <a:rPr lang="en-US" sz="1200" b="0" i="0" kern="1200" dirty="0">
                <a:solidFill>
                  <a:schemeClr val="tx1"/>
                </a:solidFill>
                <a:effectLst/>
                <a:latin typeface="+mn-lt"/>
                <a:ea typeface="+mn-ea"/>
                <a:cs typeface="+mn-cs"/>
              </a:rPr>
              <a:t>First, we use an explicitly double-stranded genomic sequence model in which potential genes </a:t>
            </a:r>
            <a:r>
              <a:rPr lang="en-US" sz="1200" b="0" i="0" kern="1200" dirty="0" err="1">
                <a:solidFill>
                  <a:schemeClr val="tx1"/>
                </a:solidFill>
                <a:effectLst/>
                <a:latin typeface="+mn-lt"/>
                <a:ea typeface="+mn-ea"/>
                <a:cs typeface="+mn-cs"/>
              </a:rPr>
              <a:t>occuring</a:t>
            </a:r>
            <a:r>
              <a:rPr lang="en-US" sz="1200" b="0" i="0" kern="1200" dirty="0">
                <a:solidFill>
                  <a:schemeClr val="tx1"/>
                </a:solidFill>
                <a:effectLst/>
                <a:latin typeface="+mn-lt"/>
                <a:ea typeface="+mn-ea"/>
                <a:cs typeface="+mn-cs"/>
              </a:rPr>
              <a:t> on both DNA strands are analyzed in simultaneous and integrated fashion. Second, while most existing integrated gene finding programs assume that in each input sequence there is exactly one complete gene, our model treats the general case in which the sequence may contain a partial gene, a complete gene, multiple complete (or partial) genes, or no gene at al</a:t>
            </a:r>
            <a:endParaRPr lang="en-GB" dirty="0"/>
          </a:p>
          <a:p>
            <a:endParaRPr lang="en-GB" dirty="0"/>
          </a:p>
          <a:p>
            <a:r>
              <a:rPr lang="en-GB" dirty="0"/>
              <a:t>Restrictions of gene scan:</a:t>
            </a:r>
          </a:p>
          <a:p>
            <a:r>
              <a:rPr lang="en-GB" dirty="0"/>
              <a:t>Only protein coding genes are considered (no </a:t>
            </a:r>
            <a:r>
              <a:rPr lang="en-GB" dirty="0" err="1"/>
              <a:t>tRNA</a:t>
            </a:r>
            <a:r>
              <a:rPr lang="en-GB" dirty="0"/>
              <a:t> or </a:t>
            </a:r>
            <a:r>
              <a:rPr lang="en-GB" dirty="0" err="1"/>
              <a:t>rRNA</a:t>
            </a:r>
            <a:r>
              <a:rPr lang="en-GB" dirty="0"/>
              <a:t> genes included)</a:t>
            </a:r>
          </a:p>
          <a:p>
            <a:r>
              <a:rPr lang="en-GB" dirty="0"/>
              <a:t>Transcription units are considered to be non-overlapping </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F36FEB-6008-4AAF-BCE4-1010B6A15248}"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5887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13</a:t>
            </a:fld>
            <a:endParaRPr lang="en-GB"/>
          </a:p>
        </p:txBody>
      </p:sp>
    </p:spTree>
    <p:extLst>
      <p:ext uri="{BB962C8B-B14F-4D97-AF65-F5344CB8AC3E}">
        <p14:creationId xmlns:p14="http://schemas.microsoft.com/office/powerpoint/2010/main" val="983763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Genscan</a:t>
            </a:r>
            <a:r>
              <a:rPr lang="en-GB" dirty="0"/>
              <a:t> was trained on human and vertebrate training sets and so maybe is not as effective at ab initio prediction in invertebrate species. </a:t>
            </a:r>
          </a:p>
          <a:p>
            <a:r>
              <a:rPr lang="en-GB" dirty="0" err="1"/>
              <a:t>Blastn</a:t>
            </a:r>
            <a:r>
              <a:rPr lang="en-GB" dirty="0"/>
              <a:t> used annotation by homology based alignment to look for similar matching sequences. </a:t>
            </a:r>
          </a:p>
          <a:p>
            <a:r>
              <a:rPr lang="en-GB" dirty="0" err="1"/>
              <a:t>Genscan</a:t>
            </a:r>
            <a:r>
              <a:rPr lang="en-GB" dirty="0"/>
              <a:t> overpredicts genes</a:t>
            </a:r>
          </a:p>
          <a:p>
            <a:r>
              <a:rPr lang="en-GB" dirty="0" err="1"/>
              <a:t>Genscan</a:t>
            </a:r>
            <a:r>
              <a:rPr lang="en-GB" dirty="0"/>
              <a:t> also splits long genes into small genes</a:t>
            </a:r>
          </a:p>
          <a:p>
            <a:r>
              <a:rPr lang="en-US" sz="1200" b="0" i="0" kern="1200" dirty="0" err="1">
                <a:solidFill>
                  <a:schemeClr val="tx1"/>
                </a:solidFill>
                <a:effectLst/>
                <a:latin typeface="+mn-lt"/>
                <a:ea typeface="+mn-ea"/>
                <a:cs typeface="+mn-cs"/>
              </a:rPr>
              <a:t>Twinscan</a:t>
            </a:r>
            <a:r>
              <a:rPr lang="en-US" sz="1200" b="0" i="0" kern="1200" dirty="0">
                <a:solidFill>
                  <a:schemeClr val="tx1"/>
                </a:solidFill>
                <a:effectLst/>
                <a:latin typeface="+mn-lt"/>
                <a:ea typeface="+mn-ea"/>
                <a:cs typeface="+mn-cs"/>
              </a:rPr>
              <a:t> combines the information from predicted coding regions and splice sites with </a:t>
            </a:r>
            <a:r>
              <a:rPr lang="en-US" sz="1200" b="0" i="0" kern="1200" dirty="0" err="1">
                <a:solidFill>
                  <a:schemeClr val="tx1"/>
                </a:solidFill>
                <a:effectLst/>
                <a:latin typeface="+mn-lt"/>
                <a:ea typeface="+mn-ea"/>
                <a:cs typeface="+mn-cs"/>
              </a:rPr>
              <a:t>conserservation</a:t>
            </a:r>
            <a:r>
              <a:rPr lang="en-US" sz="1200" b="0" i="0" kern="1200" dirty="0">
                <a:solidFill>
                  <a:schemeClr val="tx1"/>
                </a:solidFill>
                <a:effectLst/>
                <a:latin typeface="+mn-lt"/>
                <a:ea typeface="+mn-ea"/>
                <a:cs typeface="+mn-cs"/>
              </a:rPr>
              <a:t> measurements between the target sequence and sequences from a closely related genome</a:t>
            </a:r>
          </a:p>
          <a:p>
            <a:r>
              <a:rPr lang="en-US" sz="1200" b="0" i="0" kern="1200" dirty="0">
                <a:solidFill>
                  <a:schemeClr val="tx1"/>
                </a:solidFill>
                <a:effectLst/>
                <a:latin typeface="+mn-lt"/>
                <a:ea typeface="+mn-ea"/>
                <a:cs typeface="+mn-cs"/>
              </a:rPr>
              <a:t>Extends </a:t>
            </a:r>
            <a:r>
              <a:rPr lang="en-US" sz="1200" b="0" i="0" kern="1200" dirty="0" err="1">
                <a:solidFill>
                  <a:schemeClr val="tx1"/>
                </a:solidFill>
                <a:effectLst/>
                <a:latin typeface="+mn-lt"/>
                <a:ea typeface="+mn-ea"/>
                <a:cs typeface="+mn-cs"/>
              </a:rPr>
              <a:t>Genscan</a:t>
            </a:r>
            <a:r>
              <a:rPr lang="en-US" sz="1200" b="0" i="0" kern="1200" dirty="0">
                <a:solidFill>
                  <a:schemeClr val="tx1"/>
                </a:solidFill>
                <a:effectLst/>
                <a:latin typeface="+mn-lt"/>
                <a:ea typeface="+mn-ea"/>
                <a:cs typeface="+mn-cs"/>
              </a:rPr>
              <a:t> by allowing it to exploit to homology between two related genomes.</a:t>
            </a:r>
          </a:p>
          <a:p>
            <a:r>
              <a:rPr lang="en-US" sz="1200" b="0" i="0" kern="1200" dirty="0" err="1">
                <a:solidFill>
                  <a:schemeClr val="tx1"/>
                </a:solidFill>
                <a:effectLst/>
                <a:latin typeface="+mn-lt"/>
                <a:ea typeface="+mn-ea"/>
                <a:cs typeface="+mn-cs"/>
              </a:rPr>
              <a:t>Twinscan</a:t>
            </a:r>
            <a:r>
              <a:rPr lang="en-US" sz="1200" b="0" i="0" kern="1200" dirty="0">
                <a:solidFill>
                  <a:schemeClr val="tx1"/>
                </a:solidFill>
                <a:effectLst/>
                <a:latin typeface="+mn-lt"/>
                <a:ea typeface="+mn-ea"/>
                <a:cs typeface="+mn-cs"/>
              </a:rPr>
              <a:t> combines the information from predicted coding regions and splice sites with </a:t>
            </a:r>
            <a:r>
              <a:rPr lang="en-US" sz="1200" b="0" i="0" kern="1200" dirty="0" err="1">
                <a:solidFill>
                  <a:schemeClr val="tx1"/>
                </a:solidFill>
                <a:effectLst/>
                <a:latin typeface="+mn-lt"/>
                <a:ea typeface="+mn-ea"/>
                <a:cs typeface="+mn-cs"/>
              </a:rPr>
              <a:t>conserservation</a:t>
            </a:r>
            <a:r>
              <a:rPr lang="en-US" sz="1200" b="0" i="0" kern="1200" dirty="0">
                <a:solidFill>
                  <a:schemeClr val="tx1"/>
                </a:solidFill>
                <a:effectLst/>
                <a:latin typeface="+mn-lt"/>
                <a:ea typeface="+mn-ea"/>
                <a:cs typeface="+mn-cs"/>
              </a:rPr>
              <a:t> measurements between the target sequence and sequences from a closely related genome</a:t>
            </a:r>
          </a:p>
          <a:p>
            <a:endParaRPr lang="en-US" sz="1200" b="0" i="0" kern="1200" dirty="0">
              <a:solidFill>
                <a:schemeClr val="tx1"/>
              </a:solidFill>
              <a:effectLst/>
              <a:latin typeface="+mn-lt"/>
              <a:ea typeface="+mn-ea"/>
              <a:cs typeface="+mn-cs"/>
            </a:endParaRPr>
          </a:p>
          <a:p>
            <a:r>
              <a:rPr lang="en-GB" dirty="0" err="1"/>
              <a:t>Twinscan</a:t>
            </a:r>
            <a:r>
              <a:rPr lang="en-GB" dirty="0"/>
              <a:t> demonstrates additional improved specificity and sensitivity in exon prediction, which can be accredited to modelling evolutionary conservation within genomic sequences. </a:t>
            </a:r>
          </a:p>
          <a:p>
            <a:r>
              <a:rPr lang="en-GB" dirty="0" err="1"/>
              <a:t>Twinscan</a:t>
            </a:r>
            <a:r>
              <a:rPr lang="en-GB" dirty="0"/>
              <a:t> restriction is that it requires an informant genomic sequence of a closely related species to the target genome.  </a:t>
            </a:r>
          </a:p>
        </p:txBody>
      </p:sp>
      <p:sp>
        <p:nvSpPr>
          <p:cNvPr id="4" name="Slide Number Placeholder 3"/>
          <p:cNvSpPr>
            <a:spLocks noGrp="1"/>
          </p:cNvSpPr>
          <p:nvPr>
            <p:ph type="sldNum" sz="quarter" idx="10"/>
          </p:nvPr>
        </p:nvSpPr>
        <p:spPr/>
        <p:txBody>
          <a:bodyPr/>
          <a:lstStyle/>
          <a:p>
            <a:fld id="{EAF36FEB-6008-4AAF-BCE4-1010B6A15248}" type="slidenum">
              <a:rPr lang="en-GB" smtClean="0"/>
              <a:t>19</a:t>
            </a:fld>
            <a:endParaRPr lang="en-GB"/>
          </a:p>
        </p:txBody>
      </p:sp>
    </p:spTree>
    <p:extLst>
      <p:ext uri="{BB962C8B-B14F-4D97-AF65-F5344CB8AC3E}">
        <p14:creationId xmlns:p14="http://schemas.microsoft.com/office/powerpoint/2010/main" val="3952892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1138425"/>
            <a:ext cx="7772400" cy="1374345"/>
          </a:xfrm>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2128720" y="4650640"/>
            <a:ext cx="6400800" cy="1374345"/>
          </a:xfrm>
        </p:spPr>
        <p:txBody>
          <a:bodyPr>
            <a:normAutofit/>
          </a:bodyPr>
          <a:lstStyle>
            <a:lvl1pPr marL="0" indent="0" algn="r">
              <a:buNone/>
              <a:defRPr sz="2600">
                <a:solidFill>
                  <a:schemeClr val="tx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680310"/>
            <a:ext cx="8229600" cy="458115"/>
          </a:xfrm>
        </p:spPr>
        <p:txBody>
          <a:bodyPr>
            <a:normAutofit/>
          </a:bodyPr>
          <a:lstStyle>
            <a:lvl1pPr algn="l">
              <a:defRPr sz="36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48965" y="1596540"/>
            <a:ext cx="8229600" cy="3918803"/>
          </a:xfrm>
        </p:spPr>
        <p:txBody>
          <a:bodyPr/>
          <a:lstStyle>
            <a:lvl1pPr>
              <a:defRPr sz="2800">
                <a:solidFill>
                  <a:schemeClr val="tx2">
                    <a:lumMod val="50000"/>
                  </a:schemeClr>
                </a:solidFill>
              </a:defRPr>
            </a:lvl1pPr>
            <a:lvl2pPr>
              <a:defRPr>
                <a:solidFill>
                  <a:schemeClr val="tx2">
                    <a:lumMod val="50000"/>
                  </a:schemeClr>
                </a:solidFill>
              </a:defRPr>
            </a:lvl2pPr>
            <a:lvl3pPr>
              <a:defRPr>
                <a:solidFill>
                  <a:schemeClr val="tx2">
                    <a:lumMod val="50000"/>
                  </a:schemeClr>
                </a:solidFill>
              </a:defRPr>
            </a:lvl3pPr>
            <a:lvl4pPr>
              <a:defRPr>
                <a:solidFill>
                  <a:schemeClr val="tx2">
                    <a:lumMod val="50000"/>
                  </a:schemeClr>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23310" y="527605"/>
            <a:ext cx="7016195" cy="610820"/>
          </a:xfrm>
        </p:spPr>
        <p:txBody>
          <a:bodyPr>
            <a:normAutofit/>
          </a:bodyPr>
          <a:lstStyle>
            <a:lvl1pPr algn="l">
              <a:defRPr sz="3600">
                <a:solidFill>
                  <a:srgbClr val="D0005E"/>
                </a:solidFill>
              </a:defRPr>
            </a:lvl1pPr>
          </a:lstStyle>
          <a:p>
            <a:r>
              <a:rPr lang="en-US" dirty="0"/>
              <a:t>Click to edit Master title style</a:t>
            </a:r>
          </a:p>
        </p:txBody>
      </p:sp>
      <p:sp>
        <p:nvSpPr>
          <p:cNvPr id="3" name="Content Placeholder 2"/>
          <p:cNvSpPr>
            <a:spLocks noGrp="1"/>
          </p:cNvSpPr>
          <p:nvPr>
            <p:ph idx="1"/>
          </p:nvPr>
        </p:nvSpPr>
        <p:spPr>
          <a:xfrm>
            <a:off x="1823311" y="1138425"/>
            <a:ext cx="7016195" cy="4275740"/>
          </a:xfrm>
        </p:spPr>
        <p:txBody>
          <a:bodyPr/>
          <a:lstStyle>
            <a:lvl1pPr>
              <a:defRPr sz="2800">
                <a:solidFill>
                  <a:schemeClr val="tx2">
                    <a:lumMod val="50000"/>
                  </a:schemeClr>
                </a:solidFill>
              </a:defRPr>
            </a:lvl1pPr>
            <a:lvl2pPr>
              <a:defRPr>
                <a:solidFill>
                  <a:schemeClr val="tx2">
                    <a:lumMod val="50000"/>
                  </a:schemeClr>
                </a:solidFill>
              </a:defRPr>
            </a:lvl2pPr>
            <a:lvl3pPr>
              <a:defRPr>
                <a:solidFill>
                  <a:schemeClr val="tx2">
                    <a:lumMod val="50000"/>
                  </a:schemeClr>
                </a:solidFill>
              </a:defRPr>
            </a:lvl3pPr>
            <a:lvl4pPr>
              <a:defRPr>
                <a:solidFill>
                  <a:schemeClr val="tx2">
                    <a:lumMod val="50000"/>
                  </a:schemeClr>
                </a:solidFill>
              </a:defRPr>
            </a:lvl4pPr>
            <a:lvl5pPr>
              <a:defRPr>
                <a:solidFill>
                  <a:schemeClr val="tx2">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527605"/>
            <a:ext cx="8229600" cy="610820"/>
          </a:xfrm>
        </p:spPr>
        <p:txBody>
          <a:bodyPr>
            <a:normAutofit/>
          </a:bodyPr>
          <a:lstStyle>
            <a:lvl1pPr algn="l">
              <a:defRPr sz="3600">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448965" y="1596539"/>
            <a:ext cx="4040188" cy="639762"/>
          </a:xfrm>
        </p:spPr>
        <p:txBody>
          <a:bodyPr anchor="b"/>
          <a:lstStyle>
            <a:lvl1pPr marL="0" indent="0">
              <a:buNone/>
              <a:defRPr sz="2400" b="1">
                <a:solidFill>
                  <a:srgbClr val="D0005E"/>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48965" y="2226402"/>
            <a:ext cx="4040188" cy="3035058"/>
          </a:xfrm>
        </p:spPr>
        <p:txBody>
          <a:bodyPr/>
          <a:lstStyle>
            <a:lvl1pPr>
              <a:defRPr sz="2400">
                <a:solidFill>
                  <a:schemeClr val="tx2">
                    <a:lumMod val="50000"/>
                  </a:schemeClr>
                </a:solidFill>
              </a:defRPr>
            </a:lvl1pPr>
            <a:lvl2pPr>
              <a:defRPr sz="2000">
                <a:solidFill>
                  <a:schemeClr val="tx2">
                    <a:lumMod val="50000"/>
                  </a:schemeClr>
                </a:solidFill>
              </a:defRPr>
            </a:lvl2pPr>
            <a:lvl3pPr>
              <a:defRPr sz="1800">
                <a:solidFill>
                  <a:schemeClr val="tx2">
                    <a:lumMod val="50000"/>
                  </a:schemeClr>
                </a:solidFill>
              </a:defRPr>
            </a:lvl3pPr>
            <a:lvl4pPr>
              <a:defRPr sz="1600">
                <a:solidFill>
                  <a:schemeClr val="tx2">
                    <a:lumMod val="50000"/>
                  </a:schemeClr>
                </a:solidFill>
              </a:defRPr>
            </a:lvl4pPr>
            <a:lvl5pPr>
              <a:defRPr sz="1600">
                <a:solidFill>
                  <a:schemeClr val="tx2">
                    <a:lumMod val="5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36790" y="1596539"/>
            <a:ext cx="4041775" cy="639762"/>
          </a:xfrm>
        </p:spPr>
        <p:txBody>
          <a:bodyPr anchor="b"/>
          <a:lstStyle>
            <a:lvl1pPr marL="0" indent="0">
              <a:buNone/>
              <a:defRPr sz="2400" b="1">
                <a:solidFill>
                  <a:srgbClr val="D0005E"/>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36790" y="2226402"/>
            <a:ext cx="4041775" cy="3035058"/>
          </a:xfrm>
        </p:spPr>
        <p:txBody>
          <a:bodyPr/>
          <a:lstStyle>
            <a:lvl1pPr>
              <a:defRPr sz="2400">
                <a:solidFill>
                  <a:schemeClr val="tx2">
                    <a:lumMod val="50000"/>
                  </a:schemeClr>
                </a:solidFill>
              </a:defRPr>
            </a:lvl1pPr>
            <a:lvl2pPr>
              <a:defRPr sz="2000">
                <a:solidFill>
                  <a:schemeClr val="tx2">
                    <a:lumMod val="50000"/>
                  </a:schemeClr>
                </a:solidFill>
              </a:defRPr>
            </a:lvl2pPr>
            <a:lvl3pPr>
              <a:defRPr sz="1800">
                <a:solidFill>
                  <a:schemeClr val="tx2">
                    <a:lumMod val="50000"/>
                  </a:schemeClr>
                </a:solidFill>
              </a:defRPr>
            </a:lvl3pPr>
            <a:lvl4pPr>
              <a:defRPr sz="1600">
                <a:solidFill>
                  <a:schemeClr val="tx2">
                    <a:lumMod val="50000"/>
                  </a:schemeClr>
                </a:solidFill>
              </a:defRPr>
            </a:lvl4pPr>
            <a:lvl5pPr>
              <a:defRPr sz="1600">
                <a:solidFill>
                  <a:schemeClr val="tx2">
                    <a:lumMod val="5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11/13/2017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11/13/2017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833015"/>
            <a:ext cx="5335525" cy="1374345"/>
          </a:xfrm>
        </p:spPr>
        <p:txBody>
          <a:bodyPr>
            <a:normAutofit/>
          </a:bodyPr>
          <a:lstStyle/>
          <a:p>
            <a:r>
              <a:rPr lang="en-US" sz="3000" dirty="0"/>
              <a:t>Gene annotation comparisons of the </a:t>
            </a:r>
            <a:r>
              <a:rPr lang="en-US" sz="3000" i="1" dirty="0"/>
              <a:t>Drosophila</a:t>
            </a:r>
            <a:r>
              <a:rPr lang="en-US" sz="3000" dirty="0"/>
              <a:t> genus</a:t>
            </a:r>
          </a:p>
        </p:txBody>
      </p:sp>
      <p:sp>
        <p:nvSpPr>
          <p:cNvPr id="3" name="Subtitle 2"/>
          <p:cNvSpPr>
            <a:spLocks noGrp="1"/>
          </p:cNvSpPr>
          <p:nvPr>
            <p:ph type="subTitle" idx="1"/>
          </p:nvPr>
        </p:nvSpPr>
        <p:spPr>
          <a:xfrm>
            <a:off x="2743200" y="4956050"/>
            <a:ext cx="6400800" cy="1374345"/>
          </a:xfrm>
        </p:spPr>
        <p:txBody>
          <a:bodyPr>
            <a:normAutofit/>
          </a:bodyPr>
          <a:lstStyle/>
          <a:p>
            <a:pPr algn="ctr"/>
            <a:r>
              <a:rPr lang="en-US" dirty="0"/>
              <a:t> </a:t>
            </a:r>
          </a:p>
        </p:txBody>
      </p:sp>
      <p:sp>
        <p:nvSpPr>
          <p:cNvPr id="4" name="TextBox 3">
            <a:extLst>
              <a:ext uri="{FF2B5EF4-FFF2-40B4-BE49-F238E27FC236}">
                <a16:creationId xmlns:a16="http://schemas.microsoft.com/office/drawing/2014/main" id="{D438C85A-210B-4CFA-8F3E-8C408D9EDD96}"/>
              </a:ext>
            </a:extLst>
          </p:cNvPr>
          <p:cNvSpPr txBox="1"/>
          <p:nvPr/>
        </p:nvSpPr>
        <p:spPr>
          <a:xfrm>
            <a:off x="8227770" y="6526768"/>
            <a:ext cx="916230" cy="369332"/>
          </a:xfrm>
          <a:prstGeom prst="rect">
            <a:avLst/>
          </a:prstGeom>
          <a:solidFill>
            <a:schemeClr val="bg1"/>
          </a:solidFill>
        </p:spPr>
        <p:txBody>
          <a:bodyPr wrap="square" rtlCol="0">
            <a:spAutoFit/>
          </a:bodyPr>
          <a:lstStyle/>
          <a:p>
            <a:endParaRPr lang="en-GB" dirty="0"/>
          </a:p>
        </p:txBody>
      </p:sp>
      <p:sp>
        <p:nvSpPr>
          <p:cNvPr id="5" name="TextBox 4">
            <a:extLst>
              <a:ext uri="{FF2B5EF4-FFF2-40B4-BE49-F238E27FC236}">
                <a16:creationId xmlns:a16="http://schemas.microsoft.com/office/drawing/2014/main" id="{5B4601B3-E0DA-46F6-9D93-56E5218884D9}"/>
              </a:ext>
            </a:extLst>
          </p:cNvPr>
          <p:cNvSpPr txBox="1"/>
          <p:nvPr/>
        </p:nvSpPr>
        <p:spPr>
          <a:xfrm>
            <a:off x="5130356" y="5665472"/>
            <a:ext cx="3970330" cy="646331"/>
          </a:xfrm>
          <a:prstGeom prst="rect">
            <a:avLst/>
          </a:prstGeom>
          <a:noFill/>
        </p:spPr>
        <p:txBody>
          <a:bodyPr wrap="square" rtlCol="0">
            <a:spAutoFit/>
          </a:bodyPr>
          <a:lstStyle/>
          <a:p>
            <a:r>
              <a:rPr lang="en-GB" dirty="0">
                <a:latin typeface="Garamond" panose="02020404030301010803" pitchFamily="18" charset="0"/>
              </a:rPr>
              <a:t>Authors: </a:t>
            </a:r>
            <a:r>
              <a:rPr lang="en-GB" dirty="0" err="1">
                <a:latin typeface="Garamond" panose="02020404030301010803" pitchFamily="18" charset="0"/>
              </a:rPr>
              <a:t>Cheukting</a:t>
            </a:r>
            <a:r>
              <a:rPr lang="en-GB" dirty="0">
                <a:latin typeface="Garamond" panose="02020404030301010803" pitchFamily="18" charset="0"/>
              </a:rPr>
              <a:t> Law, </a:t>
            </a:r>
            <a:r>
              <a:rPr lang="en-GB" dirty="0" err="1">
                <a:latin typeface="Garamond" panose="02020404030301010803" pitchFamily="18" charset="0"/>
              </a:rPr>
              <a:t>Changmin</a:t>
            </a:r>
            <a:r>
              <a:rPr lang="en-GB" dirty="0">
                <a:latin typeface="Garamond" panose="02020404030301010803" pitchFamily="18" charset="0"/>
              </a:rPr>
              <a:t> Yu and Yusef Paolo Rabiah</a:t>
            </a: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8E111-7E7B-44C1-A4C9-C7D47E624F4A}"/>
              </a:ext>
            </a:extLst>
          </p:cNvPr>
          <p:cNvSpPr>
            <a:spLocks noGrp="1"/>
          </p:cNvSpPr>
          <p:nvPr>
            <p:ph type="title"/>
          </p:nvPr>
        </p:nvSpPr>
        <p:spPr>
          <a:xfrm>
            <a:off x="37185" y="222195"/>
            <a:ext cx="5191970" cy="763525"/>
          </a:xfrm>
        </p:spPr>
        <p:txBody>
          <a:bodyPr>
            <a:normAutofit fontScale="90000"/>
          </a:bodyPr>
          <a:lstStyle/>
          <a:p>
            <a:r>
              <a:rPr lang="en-GB" dirty="0">
                <a:solidFill>
                  <a:schemeClr val="bg1"/>
                </a:solidFill>
              </a:rPr>
              <a:t>Gene annotation in literature</a:t>
            </a:r>
            <a:br>
              <a:rPr lang="en-GB" dirty="0">
                <a:solidFill>
                  <a:schemeClr val="bg1"/>
                </a:solidFill>
              </a:rPr>
            </a:br>
            <a:r>
              <a:rPr lang="en-GB" dirty="0">
                <a:solidFill>
                  <a:schemeClr val="bg1"/>
                </a:solidFill>
              </a:rPr>
              <a:t>Cross species comparison</a:t>
            </a:r>
          </a:p>
        </p:txBody>
      </p:sp>
      <p:graphicFrame>
        <p:nvGraphicFramePr>
          <p:cNvPr id="4" name="Table 3">
            <a:extLst>
              <a:ext uri="{FF2B5EF4-FFF2-40B4-BE49-F238E27FC236}">
                <a16:creationId xmlns:a16="http://schemas.microsoft.com/office/drawing/2014/main" id="{D6AE25C3-F6E4-4026-A999-8615EE4F3BD6}"/>
              </a:ext>
            </a:extLst>
          </p:cNvPr>
          <p:cNvGraphicFramePr>
            <a:graphicFrameLocks noGrp="1"/>
          </p:cNvGraphicFramePr>
          <p:nvPr>
            <p:extLst>
              <p:ext uri="{D42A27DB-BD31-4B8C-83A1-F6EECF244321}">
                <p14:modId xmlns:p14="http://schemas.microsoft.com/office/powerpoint/2010/main" val="3104095114"/>
              </p:ext>
            </p:extLst>
          </p:nvPr>
        </p:nvGraphicFramePr>
        <p:xfrm>
          <a:off x="907080" y="2360065"/>
          <a:ext cx="7018329" cy="2574141"/>
        </p:xfrm>
        <a:graphic>
          <a:graphicData uri="http://schemas.openxmlformats.org/drawingml/2006/table">
            <a:tbl>
              <a:tblPr firstRow="1" bandRow="1">
                <a:tableStyleId>{5C22544A-7EE6-4342-B048-85BDC9FD1C3A}</a:tableStyleId>
              </a:tblPr>
              <a:tblGrid>
                <a:gridCol w="2339443">
                  <a:extLst>
                    <a:ext uri="{9D8B030D-6E8A-4147-A177-3AD203B41FA5}">
                      <a16:colId xmlns:a16="http://schemas.microsoft.com/office/drawing/2014/main" val="514794958"/>
                    </a:ext>
                  </a:extLst>
                </a:gridCol>
                <a:gridCol w="2339443">
                  <a:extLst>
                    <a:ext uri="{9D8B030D-6E8A-4147-A177-3AD203B41FA5}">
                      <a16:colId xmlns:a16="http://schemas.microsoft.com/office/drawing/2014/main" val="4025247208"/>
                    </a:ext>
                  </a:extLst>
                </a:gridCol>
                <a:gridCol w="2339443">
                  <a:extLst>
                    <a:ext uri="{9D8B030D-6E8A-4147-A177-3AD203B41FA5}">
                      <a16:colId xmlns:a16="http://schemas.microsoft.com/office/drawing/2014/main" val="1261871179"/>
                    </a:ext>
                  </a:extLst>
                </a:gridCol>
              </a:tblGrid>
              <a:tr h="775937">
                <a:tc>
                  <a:txBody>
                    <a:bodyPr/>
                    <a:lstStyle/>
                    <a:p>
                      <a:pPr algn="ctr"/>
                      <a:r>
                        <a:rPr lang="en-GB" i="1" dirty="0"/>
                        <a:t>Drosophila</a:t>
                      </a:r>
                      <a:r>
                        <a:rPr lang="en-GB" dirty="0"/>
                        <a:t> species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err="1"/>
                        <a:t>Genscan</a:t>
                      </a:r>
                      <a:r>
                        <a:rPr lang="en-GB" dirty="0"/>
                        <a:t> gene predictions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Coding Genes</a:t>
                      </a:r>
                    </a:p>
                  </a:txBody>
                  <a:tcPr/>
                </a:tc>
                <a:extLst>
                  <a:ext uri="{0D108BD9-81ED-4DB2-BD59-A6C34878D82A}">
                    <a16:rowId xmlns:a16="http://schemas.microsoft.com/office/drawing/2014/main" val="2369011695"/>
                  </a:ext>
                </a:extLst>
              </a:tr>
              <a:tr h="449551">
                <a:tc>
                  <a:txBody>
                    <a:bodyPr/>
                    <a:lstStyle/>
                    <a:p>
                      <a:r>
                        <a:rPr lang="en-GB" i="1" dirty="0"/>
                        <a:t>D. </a:t>
                      </a:r>
                      <a:r>
                        <a:rPr lang="en-GB" dirty="0" err="1"/>
                        <a:t>grimshawi</a:t>
                      </a:r>
                      <a:r>
                        <a:rPr lang="en-GB" dirty="0"/>
                        <a:t> </a:t>
                      </a:r>
                    </a:p>
                  </a:txBody>
                  <a:tcPr/>
                </a:tc>
                <a:tc>
                  <a:txBody>
                    <a:bodyPr/>
                    <a:lstStyle/>
                    <a:p>
                      <a:pPr algn="ctr"/>
                      <a:r>
                        <a:rPr lang="en-GB" sz="1800" b="0" i="0" kern="1200" dirty="0">
                          <a:solidFill>
                            <a:schemeClr val="dk1"/>
                          </a:solidFill>
                          <a:effectLst/>
                          <a:latin typeface="+mn-lt"/>
                          <a:ea typeface="+mn-ea"/>
                          <a:cs typeface="+mn-cs"/>
                        </a:rPr>
                        <a:t>21,776</a:t>
                      </a:r>
                      <a:endParaRPr lang="en-GB" dirty="0"/>
                    </a:p>
                  </a:txBody>
                  <a:tcPr/>
                </a:tc>
                <a:tc>
                  <a:txBody>
                    <a:bodyPr/>
                    <a:lstStyle/>
                    <a:p>
                      <a:pPr algn="ctr"/>
                      <a:r>
                        <a:rPr lang="en-GB" dirty="0">
                          <a:solidFill>
                            <a:srgbClr val="333333"/>
                          </a:solidFill>
                          <a:effectLst/>
                        </a:rPr>
                        <a:t>14,982</a:t>
                      </a:r>
                    </a:p>
                  </a:txBody>
                  <a:tcPr marL="25400" marR="25400" marT="25400" marB="25400"/>
                </a:tc>
                <a:extLst>
                  <a:ext uri="{0D108BD9-81ED-4DB2-BD59-A6C34878D82A}">
                    <a16:rowId xmlns:a16="http://schemas.microsoft.com/office/drawing/2014/main" val="3673186154"/>
                  </a:ext>
                </a:extLst>
              </a:tr>
              <a:tr h="449551">
                <a:tc>
                  <a:txBody>
                    <a:bodyPr/>
                    <a:lstStyle/>
                    <a:p>
                      <a:r>
                        <a:rPr lang="en-GB" i="1" dirty="0"/>
                        <a:t>D. </a:t>
                      </a:r>
                      <a:r>
                        <a:rPr lang="en-GB" dirty="0" err="1"/>
                        <a:t>virilis</a:t>
                      </a:r>
                      <a:r>
                        <a:rPr lang="en-GB" dirty="0"/>
                        <a:t> </a:t>
                      </a:r>
                    </a:p>
                  </a:txBody>
                  <a:tcPr/>
                </a:tc>
                <a:tc>
                  <a:txBody>
                    <a:bodyPr/>
                    <a:lstStyle/>
                    <a:p>
                      <a:pPr algn="ctr"/>
                      <a:r>
                        <a:rPr lang="en-GB" sz="1800" b="0" i="0" kern="1200" dirty="0">
                          <a:solidFill>
                            <a:schemeClr val="dk1"/>
                          </a:solidFill>
                          <a:effectLst/>
                          <a:latin typeface="+mn-lt"/>
                          <a:ea typeface="+mn-ea"/>
                          <a:cs typeface="+mn-cs"/>
                        </a:rPr>
                        <a:t>22,393</a:t>
                      </a:r>
                      <a:endParaRPr lang="en-GB" dirty="0"/>
                    </a:p>
                  </a:txBody>
                  <a:tcPr/>
                </a:tc>
                <a:tc>
                  <a:txBody>
                    <a:bodyPr/>
                    <a:lstStyle/>
                    <a:p>
                      <a:pPr algn="ctr"/>
                      <a:r>
                        <a:rPr lang="en-GB" dirty="0"/>
                        <a:t>14,491</a:t>
                      </a:r>
                    </a:p>
                  </a:txBody>
                  <a:tcPr/>
                </a:tc>
                <a:extLst>
                  <a:ext uri="{0D108BD9-81ED-4DB2-BD59-A6C34878D82A}">
                    <a16:rowId xmlns:a16="http://schemas.microsoft.com/office/drawing/2014/main" val="4122954061"/>
                  </a:ext>
                </a:extLst>
              </a:tr>
              <a:tr h="4495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D. </a:t>
                      </a:r>
                      <a:r>
                        <a:rPr lang="en-GB" dirty="0" err="1"/>
                        <a:t>mojavensis</a:t>
                      </a:r>
                      <a:endParaRPr lang="en-GB" dirty="0"/>
                    </a:p>
                  </a:txBody>
                  <a:tcPr/>
                </a:tc>
                <a:tc>
                  <a:txBody>
                    <a:bodyPr/>
                    <a:lstStyle/>
                    <a:p>
                      <a:pPr algn="ctr"/>
                      <a:r>
                        <a:rPr lang="en-GB" sz="1800" b="0" i="0" kern="1200" dirty="0">
                          <a:solidFill>
                            <a:schemeClr val="dk1"/>
                          </a:solidFill>
                          <a:effectLst/>
                          <a:latin typeface="+mn-lt"/>
                          <a:ea typeface="+mn-ea"/>
                          <a:cs typeface="+mn-cs"/>
                        </a:rPr>
                        <a:t>22,750</a:t>
                      </a:r>
                      <a:endParaRPr lang="en-GB" dirty="0"/>
                    </a:p>
                  </a:txBody>
                  <a:tcPr/>
                </a:tc>
                <a:tc>
                  <a:txBody>
                    <a:bodyPr/>
                    <a:lstStyle/>
                    <a:p>
                      <a:pPr algn="ctr"/>
                      <a:r>
                        <a:rPr lang="en-GB" dirty="0"/>
                        <a:t>14,594</a:t>
                      </a:r>
                    </a:p>
                  </a:txBody>
                  <a:tcPr/>
                </a:tc>
                <a:extLst>
                  <a:ext uri="{0D108BD9-81ED-4DB2-BD59-A6C34878D82A}">
                    <a16:rowId xmlns:a16="http://schemas.microsoft.com/office/drawing/2014/main" val="1381168100"/>
                  </a:ext>
                </a:extLst>
              </a:tr>
              <a:tr h="4495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D. </a:t>
                      </a:r>
                      <a:r>
                        <a:rPr lang="en-GB" dirty="0"/>
                        <a:t>melanogaster</a:t>
                      </a:r>
                    </a:p>
                  </a:txBody>
                  <a:tcPr/>
                </a:tc>
                <a:tc>
                  <a:txBody>
                    <a:bodyPr/>
                    <a:lstStyle/>
                    <a:p>
                      <a:pPr algn="ctr"/>
                      <a:r>
                        <a:rPr lang="en-GB" sz="1800" b="0" i="0" kern="1200" dirty="0">
                          <a:solidFill>
                            <a:schemeClr val="dk1"/>
                          </a:solidFill>
                          <a:effectLst/>
                          <a:latin typeface="+mn-lt"/>
                          <a:ea typeface="+mn-ea"/>
                          <a:cs typeface="+mn-cs"/>
                        </a:rPr>
                        <a:t>18,548</a:t>
                      </a:r>
                      <a:endParaRPr lang="en-GB" dirty="0"/>
                    </a:p>
                  </a:txBody>
                  <a:tcPr/>
                </a:tc>
                <a:tc>
                  <a:txBody>
                    <a:bodyPr/>
                    <a:lstStyle/>
                    <a:p>
                      <a:pPr algn="ctr"/>
                      <a:r>
                        <a:rPr lang="en-GB" sz="1800" b="0" i="0" kern="1200" dirty="0">
                          <a:solidFill>
                            <a:schemeClr val="dk1"/>
                          </a:solidFill>
                          <a:effectLst/>
                          <a:latin typeface="+mn-lt"/>
                          <a:ea typeface="+mn-ea"/>
                          <a:cs typeface="+mn-cs"/>
                        </a:rPr>
                        <a:t>13,918</a:t>
                      </a:r>
                      <a:endParaRPr lang="en-GB" dirty="0">
                        <a:solidFill>
                          <a:srgbClr val="333333"/>
                        </a:solidFill>
                        <a:effectLst/>
                      </a:endParaRPr>
                    </a:p>
                  </a:txBody>
                  <a:tcPr marL="25400" marR="25400" marT="25400" marB="25400"/>
                </a:tc>
                <a:extLst>
                  <a:ext uri="{0D108BD9-81ED-4DB2-BD59-A6C34878D82A}">
                    <a16:rowId xmlns:a16="http://schemas.microsoft.com/office/drawing/2014/main" val="2394835832"/>
                  </a:ext>
                </a:extLst>
              </a:tr>
            </a:tbl>
          </a:graphicData>
        </a:graphic>
      </p:graphicFrame>
      <p:sp>
        <p:nvSpPr>
          <p:cNvPr id="5" name="TextBox 4">
            <a:extLst>
              <a:ext uri="{FF2B5EF4-FFF2-40B4-BE49-F238E27FC236}">
                <a16:creationId xmlns:a16="http://schemas.microsoft.com/office/drawing/2014/main" id="{1769B5E7-CF32-4C6C-850D-6D20CF6B8527}"/>
              </a:ext>
            </a:extLst>
          </p:cNvPr>
          <p:cNvSpPr txBox="1"/>
          <p:nvPr/>
        </p:nvSpPr>
        <p:spPr>
          <a:xfrm>
            <a:off x="5640935" y="6550223"/>
            <a:ext cx="3503065" cy="307777"/>
          </a:xfrm>
          <a:prstGeom prst="rect">
            <a:avLst/>
          </a:prstGeom>
          <a:solidFill>
            <a:schemeClr val="bg1"/>
          </a:solidFill>
        </p:spPr>
        <p:txBody>
          <a:bodyPr wrap="square" rtlCol="0">
            <a:spAutoFit/>
          </a:bodyPr>
          <a:lstStyle/>
          <a:p>
            <a:pPr algn="r"/>
            <a:r>
              <a:rPr lang="en-GB" sz="1400" dirty="0"/>
              <a:t>Source: </a:t>
            </a:r>
            <a:r>
              <a:rPr lang="en-GB" sz="1400" dirty="0" err="1"/>
              <a:t>Metazoa</a:t>
            </a:r>
            <a:r>
              <a:rPr lang="en-GB" sz="1400" dirty="0"/>
              <a:t> </a:t>
            </a:r>
            <a:r>
              <a:rPr lang="en-GB" sz="1400" dirty="0" err="1"/>
              <a:t>Ensembl</a:t>
            </a:r>
            <a:endParaRPr lang="en-GB" sz="1400" dirty="0"/>
          </a:p>
        </p:txBody>
      </p:sp>
    </p:spTree>
    <p:extLst>
      <p:ext uri="{BB962C8B-B14F-4D97-AF65-F5344CB8AC3E}">
        <p14:creationId xmlns:p14="http://schemas.microsoft.com/office/powerpoint/2010/main" val="4227753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6DE36-8FFC-4BB5-86BF-91369EDF8DE8}"/>
              </a:ext>
            </a:extLst>
          </p:cNvPr>
          <p:cNvSpPr>
            <a:spLocks noGrp="1"/>
          </p:cNvSpPr>
          <p:nvPr>
            <p:ph type="title"/>
          </p:nvPr>
        </p:nvSpPr>
        <p:spPr>
          <a:xfrm>
            <a:off x="296260" y="222195"/>
            <a:ext cx="7016195" cy="610820"/>
          </a:xfrm>
        </p:spPr>
        <p:txBody>
          <a:bodyPr>
            <a:normAutofit fontScale="90000"/>
          </a:bodyPr>
          <a:lstStyle/>
          <a:p>
            <a:r>
              <a:rPr lang="en-GB" dirty="0" err="1">
                <a:solidFill>
                  <a:schemeClr val="bg1"/>
                </a:solidFill>
              </a:rPr>
              <a:t>Blastn</a:t>
            </a:r>
            <a:r>
              <a:rPr lang="en-GB" dirty="0">
                <a:solidFill>
                  <a:schemeClr val="bg1"/>
                </a:solidFill>
              </a:rPr>
              <a:t> gene comparison</a:t>
            </a:r>
          </a:p>
        </p:txBody>
      </p:sp>
      <p:pic>
        <p:nvPicPr>
          <p:cNvPr id="4" name="Content Placeholder 3">
            <a:extLst>
              <a:ext uri="{FF2B5EF4-FFF2-40B4-BE49-F238E27FC236}">
                <a16:creationId xmlns:a16="http://schemas.microsoft.com/office/drawing/2014/main" id="{A30EF10E-BFC5-46A1-8A31-9B6845CCE826}"/>
              </a:ext>
            </a:extLst>
          </p:cNvPr>
          <p:cNvPicPr>
            <a:picLocks noGrp="1" noChangeAspect="1"/>
          </p:cNvPicPr>
          <p:nvPr>
            <p:ph idx="1"/>
          </p:nvPr>
        </p:nvPicPr>
        <p:blipFill>
          <a:blip r:embed="rId2"/>
          <a:stretch>
            <a:fillRect/>
          </a:stretch>
        </p:blipFill>
        <p:spPr>
          <a:xfrm>
            <a:off x="143554" y="1749244"/>
            <a:ext cx="4733855" cy="4733855"/>
          </a:xfrm>
          <a:prstGeom prst="rect">
            <a:avLst/>
          </a:prstGeom>
        </p:spPr>
      </p:pic>
      <p:sp>
        <p:nvSpPr>
          <p:cNvPr id="6" name="TextBox 5">
            <a:extLst>
              <a:ext uri="{FF2B5EF4-FFF2-40B4-BE49-F238E27FC236}">
                <a16:creationId xmlns:a16="http://schemas.microsoft.com/office/drawing/2014/main" id="{058DB1C8-D9F7-4B37-A3BD-0680A31D12E9}"/>
              </a:ext>
            </a:extLst>
          </p:cNvPr>
          <p:cNvSpPr txBox="1"/>
          <p:nvPr/>
        </p:nvSpPr>
        <p:spPr>
          <a:xfrm>
            <a:off x="5030115" y="1749244"/>
            <a:ext cx="3970331" cy="4801314"/>
          </a:xfrm>
          <a:prstGeom prst="rect">
            <a:avLst/>
          </a:prstGeom>
          <a:noFill/>
        </p:spPr>
        <p:txBody>
          <a:bodyPr wrap="square" rtlCol="0">
            <a:spAutoFit/>
          </a:bodyPr>
          <a:lstStyle/>
          <a:p>
            <a:r>
              <a:rPr lang="en-GB" dirty="0">
                <a:latin typeface="Garamond" panose="02020404030301010803" pitchFamily="18" charset="0"/>
              </a:rPr>
              <a:t>Gene lengths predicted using </a:t>
            </a:r>
            <a:r>
              <a:rPr lang="en-GB" dirty="0" err="1">
                <a:latin typeface="Garamond" panose="02020404030301010803" pitchFamily="18" charset="0"/>
              </a:rPr>
              <a:t>Blastn</a:t>
            </a:r>
            <a:r>
              <a:rPr lang="en-GB" dirty="0">
                <a:latin typeface="Garamond" panose="02020404030301010803" pitchFamily="18" charset="0"/>
              </a:rPr>
              <a:t> are shorter than the official gene lengths for all </a:t>
            </a:r>
            <a:r>
              <a:rPr lang="en-GB" i="1" dirty="0">
                <a:latin typeface="Garamond" panose="02020404030301010803" pitchFamily="18" charset="0"/>
              </a:rPr>
              <a:t>Drosophila</a:t>
            </a:r>
            <a:r>
              <a:rPr lang="en-GB" dirty="0">
                <a:latin typeface="Garamond" panose="02020404030301010803" pitchFamily="18" charset="0"/>
              </a:rPr>
              <a:t> species.</a:t>
            </a:r>
          </a:p>
          <a:p>
            <a:endParaRPr lang="en-GB" dirty="0">
              <a:latin typeface="Garamond" panose="02020404030301010803" pitchFamily="18" charset="0"/>
            </a:endParaRPr>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7" name="TextBox 6">
            <a:extLst>
              <a:ext uri="{FF2B5EF4-FFF2-40B4-BE49-F238E27FC236}">
                <a16:creationId xmlns:a16="http://schemas.microsoft.com/office/drawing/2014/main" id="{12ED3332-02FD-4486-89A9-0EA9B7880ACA}"/>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781964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pPr algn="l"/>
            <a:r>
              <a:rPr lang="en-US" dirty="0" err="1"/>
              <a:t>BLASTn</a:t>
            </a:r>
            <a:r>
              <a:rPr lang="en-US" dirty="0"/>
              <a:t> and </a:t>
            </a:r>
            <a:r>
              <a:rPr lang="en-US" dirty="0" err="1"/>
              <a:t>tBLASTn</a:t>
            </a:r>
            <a:endParaRPr lang="en-US" dirty="0"/>
          </a:p>
        </p:txBody>
      </p:sp>
      <p:sp>
        <p:nvSpPr>
          <p:cNvPr id="5" name="Content Placeholder 4"/>
          <p:cNvSpPr>
            <a:spLocks noGrp="1"/>
          </p:cNvSpPr>
          <p:nvPr>
            <p:ph idx="1"/>
          </p:nvPr>
        </p:nvSpPr>
        <p:spPr/>
        <p:txBody>
          <a:bodyPr>
            <a:normAutofit/>
          </a:bodyPr>
          <a:lstStyle/>
          <a:p>
            <a:r>
              <a:rPr lang="en-US" dirty="0" err="1"/>
              <a:t>tblastn</a:t>
            </a:r>
            <a:r>
              <a:rPr lang="en-US" dirty="0"/>
              <a:t>: TBLASTN is a mode of operation for BLAST that aligns protein sequences to a nucleotide database translated in all six frames. </a:t>
            </a:r>
          </a:p>
          <a:p>
            <a:r>
              <a:rPr lang="en-US" dirty="0"/>
              <a:t>Allows comparison of proteins to an organisms’ chromosomes</a:t>
            </a:r>
          </a:p>
          <a:p>
            <a:r>
              <a:rPr lang="en-US" dirty="0"/>
              <a:t>Query: </a:t>
            </a:r>
            <a:r>
              <a:rPr lang="en-US" i="1" dirty="0"/>
              <a:t>D.</a:t>
            </a:r>
            <a:r>
              <a:rPr lang="en-US" dirty="0"/>
              <a:t> melanogaster</a:t>
            </a:r>
          </a:p>
          <a:p>
            <a:r>
              <a:rPr lang="en-US" dirty="0"/>
              <a:t>Target: 3 species’ genome</a:t>
            </a:r>
          </a:p>
        </p:txBody>
      </p:sp>
      <p:sp>
        <p:nvSpPr>
          <p:cNvPr id="6" name="TextBox 5">
            <a:extLst>
              <a:ext uri="{FF2B5EF4-FFF2-40B4-BE49-F238E27FC236}">
                <a16:creationId xmlns:a16="http://schemas.microsoft.com/office/drawing/2014/main" id="{CD787A5B-2D20-42E5-A851-AE3A37A03448}"/>
              </a:ext>
            </a:extLst>
          </p:cNvPr>
          <p:cNvSpPr txBox="1"/>
          <p:nvPr/>
        </p:nvSpPr>
        <p:spPr>
          <a:xfrm>
            <a:off x="5640935" y="6550223"/>
            <a:ext cx="3503065" cy="307777"/>
          </a:xfrm>
          <a:prstGeom prst="rect">
            <a:avLst/>
          </a:prstGeom>
          <a:solidFill>
            <a:schemeClr val="bg1"/>
          </a:solidFill>
        </p:spPr>
        <p:txBody>
          <a:bodyPr wrap="square" rtlCol="0">
            <a:spAutoFit/>
          </a:bodyPr>
          <a:lstStyle/>
          <a:p>
            <a:pPr algn="r"/>
            <a:endParaRPr lang="en-GB" sz="1400" dirty="0"/>
          </a:p>
        </p:txBody>
      </p:sp>
    </p:spTree>
    <p:extLst>
      <p:ext uri="{BB962C8B-B14F-4D97-AF65-F5344CB8AC3E}">
        <p14:creationId xmlns:p14="http://schemas.microsoft.com/office/powerpoint/2010/main" val="1627828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0A6D5-68F0-4590-95D4-81D5D22BB185}"/>
              </a:ext>
            </a:extLst>
          </p:cNvPr>
          <p:cNvSpPr>
            <a:spLocks noGrp="1"/>
          </p:cNvSpPr>
          <p:nvPr>
            <p:ph type="title"/>
          </p:nvPr>
        </p:nvSpPr>
        <p:spPr>
          <a:xfrm>
            <a:off x="143555" y="222195"/>
            <a:ext cx="5039264" cy="916230"/>
          </a:xfrm>
        </p:spPr>
        <p:txBody>
          <a:bodyPr>
            <a:normAutofit fontScale="90000"/>
          </a:bodyPr>
          <a:lstStyle/>
          <a:p>
            <a:r>
              <a:rPr lang="en-GB" dirty="0" err="1">
                <a:solidFill>
                  <a:schemeClr val="bg1"/>
                </a:solidFill>
              </a:rPr>
              <a:t>Blastn</a:t>
            </a:r>
            <a:r>
              <a:rPr lang="en-GB" dirty="0">
                <a:solidFill>
                  <a:schemeClr val="bg1"/>
                </a:solidFill>
              </a:rPr>
              <a:t> and the spliced alignment problem</a:t>
            </a:r>
          </a:p>
        </p:txBody>
      </p:sp>
      <p:pic>
        <p:nvPicPr>
          <p:cNvPr id="5" name="Content Placeholder 4">
            <a:extLst>
              <a:ext uri="{FF2B5EF4-FFF2-40B4-BE49-F238E27FC236}">
                <a16:creationId xmlns:a16="http://schemas.microsoft.com/office/drawing/2014/main" id="{C435B8EB-46A9-46FC-BE3E-FCDFD370C342}"/>
              </a:ext>
            </a:extLst>
          </p:cNvPr>
          <p:cNvPicPr>
            <a:picLocks noGrp="1" noChangeAspect="1"/>
          </p:cNvPicPr>
          <p:nvPr>
            <p:ph idx="1"/>
          </p:nvPr>
        </p:nvPicPr>
        <p:blipFill rotWithShape="1">
          <a:blip r:embed="rId3">
            <a:clrChange>
              <a:clrFrom>
                <a:srgbClr val="C3E1FF"/>
              </a:clrFrom>
              <a:clrTo>
                <a:srgbClr val="C3E1FF">
                  <a:alpha val="0"/>
                </a:srgbClr>
              </a:clrTo>
            </a:clrChange>
          </a:blip>
          <a:srcRect b="-96"/>
          <a:stretch/>
        </p:blipFill>
        <p:spPr>
          <a:xfrm>
            <a:off x="1212490" y="3123590"/>
            <a:ext cx="6413548" cy="1220473"/>
          </a:xfrm>
          <a:prstGeom prst="rect">
            <a:avLst/>
          </a:prstGeom>
        </p:spPr>
      </p:pic>
      <p:sp>
        <p:nvSpPr>
          <p:cNvPr id="6" name="TextBox 5">
            <a:extLst>
              <a:ext uri="{FF2B5EF4-FFF2-40B4-BE49-F238E27FC236}">
                <a16:creationId xmlns:a16="http://schemas.microsoft.com/office/drawing/2014/main" id="{F8CA84CE-43A3-4D5E-AC8B-AF64ABD8835A}"/>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7" name="TextBox 6">
            <a:extLst>
              <a:ext uri="{FF2B5EF4-FFF2-40B4-BE49-F238E27FC236}">
                <a16:creationId xmlns:a16="http://schemas.microsoft.com/office/drawing/2014/main" id="{98C50659-18CD-4AF0-8C92-8DD0C67008E4}"/>
              </a:ext>
            </a:extLst>
          </p:cNvPr>
          <p:cNvSpPr txBox="1"/>
          <p:nvPr/>
        </p:nvSpPr>
        <p:spPr>
          <a:xfrm>
            <a:off x="296260" y="1901950"/>
            <a:ext cx="8246070" cy="707886"/>
          </a:xfrm>
          <a:prstGeom prst="rect">
            <a:avLst/>
          </a:prstGeom>
          <a:noFill/>
        </p:spPr>
        <p:txBody>
          <a:bodyPr wrap="square" rtlCol="0">
            <a:spAutoFit/>
          </a:bodyPr>
          <a:lstStyle/>
          <a:p>
            <a:r>
              <a:rPr lang="en-GB" sz="2000" dirty="0">
                <a:latin typeface="Garamond" panose="02020404030301010803" pitchFamily="18" charset="0"/>
              </a:rPr>
              <a:t>Idea is to align the mRNA sequence (transcript files) to the genomic DNA sequence of the 3 </a:t>
            </a:r>
            <a:r>
              <a:rPr lang="en-GB" sz="2000" i="1" dirty="0">
                <a:latin typeface="Garamond" panose="02020404030301010803" pitchFamily="18" charset="0"/>
              </a:rPr>
              <a:t>Drosophila </a:t>
            </a:r>
            <a:r>
              <a:rPr lang="en-GB" sz="2000" dirty="0">
                <a:latin typeface="Garamond" panose="02020404030301010803" pitchFamily="18" charset="0"/>
              </a:rPr>
              <a:t>species and skip over introns</a:t>
            </a:r>
          </a:p>
        </p:txBody>
      </p:sp>
    </p:spTree>
    <p:extLst>
      <p:ext uri="{BB962C8B-B14F-4D97-AF65-F5344CB8AC3E}">
        <p14:creationId xmlns:p14="http://schemas.microsoft.com/office/powerpoint/2010/main" val="1053943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52706-70E4-4501-9EE1-01DC0C15772C}"/>
              </a:ext>
            </a:extLst>
          </p:cNvPr>
          <p:cNvSpPr>
            <a:spLocks noGrp="1"/>
          </p:cNvSpPr>
          <p:nvPr>
            <p:ph type="title"/>
          </p:nvPr>
        </p:nvSpPr>
        <p:spPr>
          <a:xfrm>
            <a:off x="296260" y="222195"/>
            <a:ext cx="7016195" cy="610820"/>
          </a:xfrm>
        </p:spPr>
        <p:txBody>
          <a:bodyPr>
            <a:normAutofit fontScale="90000"/>
          </a:bodyPr>
          <a:lstStyle/>
          <a:p>
            <a:r>
              <a:rPr lang="en-GB" dirty="0" err="1">
                <a:solidFill>
                  <a:schemeClr val="bg1"/>
                </a:solidFill>
              </a:rPr>
              <a:t>Blastn</a:t>
            </a:r>
            <a:r>
              <a:rPr lang="en-GB" dirty="0">
                <a:solidFill>
                  <a:schemeClr val="bg1"/>
                </a:solidFill>
              </a:rPr>
              <a:t> analysis</a:t>
            </a:r>
          </a:p>
        </p:txBody>
      </p:sp>
      <p:sp>
        <p:nvSpPr>
          <p:cNvPr id="4" name="TextBox 3">
            <a:extLst>
              <a:ext uri="{FF2B5EF4-FFF2-40B4-BE49-F238E27FC236}">
                <a16:creationId xmlns:a16="http://schemas.microsoft.com/office/drawing/2014/main" id="{E0865C22-FA14-4A2F-8269-E975EEABD2DF}"/>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6" name="Rectangle 5">
            <a:extLst>
              <a:ext uri="{FF2B5EF4-FFF2-40B4-BE49-F238E27FC236}">
                <a16:creationId xmlns:a16="http://schemas.microsoft.com/office/drawing/2014/main" id="{F2CAA704-EDEA-4663-97C6-E3A4782F2581}"/>
              </a:ext>
            </a:extLst>
          </p:cNvPr>
          <p:cNvSpPr/>
          <p:nvPr/>
        </p:nvSpPr>
        <p:spPr>
          <a:xfrm>
            <a:off x="448964" y="2207360"/>
            <a:ext cx="8093365" cy="1527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A041142D-CD77-49A4-A77A-2521F7B10C51}"/>
              </a:ext>
            </a:extLst>
          </p:cNvPr>
          <p:cNvSpPr/>
          <p:nvPr/>
        </p:nvSpPr>
        <p:spPr>
          <a:xfrm>
            <a:off x="601671" y="2054653"/>
            <a:ext cx="916229"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Exon 1</a:t>
            </a:r>
          </a:p>
        </p:txBody>
      </p:sp>
      <p:sp>
        <p:nvSpPr>
          <p:cNvPr id="8" name="Rectangle 7">
            <a:extLst>
              <a:ext uri="{FF2B5EF4-FFF2-40B4-BE49-F238E27FC236}">
                <a16:creationId xmlns:a16="http://schemas.microsoft.com/office/drawing/2014/main" id="{3D5449BE-3860-4A1D-BA33-8E38C7846333}"/>
              </a:ext>
            </a:extLst>
          </p:cNvPr>
          <p:cNvSpPr/>
          <p:nvPr/>
        </p:nvSpPr>
        <p:spPr>
          <a:xfrm>
            <a:off x="6750984" y="2054653"/>
            <a:ext cx="875116"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Exon 4</a:t>
            </a:r>
          </a:p>
        </p:txBody>
      </p:sp>
      <p:sp>
        <p:nvSpPr>
          <p:cNvPr id="9" name="Rectangle 8">
            <a:extLst>
              <a:ext uri="{FF2B5EF4-FFF2-40B4-BE49-F238E27FC236}">
                <a16:creationId xmlns:a16="http://schemas.microsoft.com/office/drawing/2014/main" id="{9EB2FB06-3C0D-4954-93D4-0BAA25AC9D64}"/>
              </a:ext>
            </a:extLst>
          </p:cNvPr>
          <p:cNvSpPr/>
          <p:nvPr/>
        </p:nvSpPr>
        <p:spPr>
          <a:xfrm>
            <a:off x="7778805" y="2054653"/>
            <a:ext cx="741659"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Exon 5</a:t>
            </a:r>
          </a:p>
        </p:txBody>
      </p:sp>
      <p:sp>
        <p:nvSpPr>
          <p:cNvPr id="10" name="Rectangle 9">
            <a:extLst>
              <a:ext uri="{FF2B5EF4-FFF2-40B4-BE49-F238E27FC236}">
                <a16:creationId xmlns:a16="http://schemas.microsoft.com/office/drawing/2014/main" id="{A9535254-787A-4E89-B8F4-ADE4B96BB27E}"/>
              </a:ext>
            </a:extLst>
          </p:cNvPr>
          <p:cNvSpPr/>
          <p:nvPr/>
        </p:nvSpPr>
        <p:spPr>
          <a:xfrm>
            <a:off x="449529" y="2953061"/>
            <a:ext cx="8092800" cy="151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EB5218ED-C7EC-40C5-9EBA-9F695E2603BB}"/>
              </a:ext>
            </a:extLst>
          </p:cNvPr>
          <p:cNvSpPr/>
          <p:nvPr/>
        </p:nvSpPr>
        <p:spPr>
          <a:xfrm>
            <a:off x="5335525" y="2818180"/>
            <a:ext cx="3111087"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1.1</a:t>
            </a:r>
          </a:p>
        </p:txBody>
      </p:sp>
      <p:sp>
        <p:nvSpPr>
          <p:cNvPr id="12" name="Rectangle 11">
            <a:extLst>
              <a:ext uri="{FF2B5EF4-FFF2-40B4-BE49-F238E27FC236}">
                <a16:creationId xmlns:a16="http://schemas.microsoft.com/office/drawing/2014/main" id="{76BA8ED1-2BED-4902-A9D9-9A0458D6DC5D}"/>
              </a:ext>
            </a:extLst>
          </p:cNvPr>
          <p:cNvSpPr/>
          <p:nvPr/>
        </p:nvSpPr>
        <p:spPr>
          <a:xfrm>
            <a:off x="6041649" y="2054652"/>
            <a:ext cx="555210"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Exon 3</a:t>
            </a:r>
          </a:p>
        </p:txBody>
      </p:sp>
      <p:sp>
        <p:nvSpPr>
          <p:cNvPr id="13" name="Rectangle 12">
            <a:extLst>
              <a:ext uri="{FF2B5EF4-FFF2-40B4-BE49-F238E27FC236}">
                <a16:creationId xmlns:a16="http://schemas.microsoft.com/office/drawing/2014/main" id="{A81643B3-80B2-46AF-9110-D3688779B391}"/>
              </a:ext>
            </a:extLst>
          </p:cNvPr>
          <p:cNvSpPr/>
          <p:nvPr/>
        </p:nvSpPr>
        <p:spPr>
          <a:xfrm>
            <a:off x="5409377" y="2063246"/>
            <a:ext cx="555210"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Exon 2</a:t>
            </a:r>
          </a:p>
        </p:txBody>
      </p:sp>
    </p:spTree>
    <p:extLst>
      <p:ext uri="{BB962C8B-B14F-4D97-AF65-F5344CB8AC3E}">
        <p14:creationId xmlns:p14="http://schemas.microsoft.com/office/powerpoint/2010/main" val="40111761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ABD69-06F7-4414-AF11-E2E7EB58FA6D}"/>
              </a:ext>
            </a:extLst>
          </p:cNvPr>
          <p:cNvSpPr>
            <a:spLocks noGrp="1"/>
          </p:cNvSpPr>
          <p:nvPr>
            <p:ph type="title"/>
          </p:nvPr>
        </p:nvSpPr>
        <p:spPr>
          <a:xfrm>
            <a:off x="296260" y="222195"/>
            <a:ext cx="7016195" cy="610820"/>
          </a:xfrm>
        </p:spPr>
        <p:txBody>
          <a:bodyPr>
            <a:normAutofit fontScale="90000"/>
          </a:bodyPr>
          <a:lstStyle/>
          <a:p>
            <a:r>
              <a:rPr lang="en-GB" dirty="0" err="1">
                <a:solidFill>
                  <a:schemeClr val="bg1"/>
                </a:solidFill>
              </a:rPr>
              <a:t>Blastn</a:t>
            </a:r>
            <a:r>
              <a:rPr lang="en-GB" dirty="0">
                <a:solidFill>
                  <a:schemeClr val="bg1"/>
                </a:solidFill>
              </a:rPr>
              <a:t> analysis</a:t>
            </a:r>
          </a:p>
        </p:txBody>
      </p:sp>
      <p:sp>
        <p:nvSpPr>
          <p:cNvPr id="4" name="TextBox 3">
            <a:extLst>
              <a:ext uri="{FF2B5EF4-FFF2-40B4-BE49-F238E27FC236}">
                <a16:creationId xmlns:a16="http://schemas.microsoft.com/office/drawing/2014/main" id="{C31BCC26-F084-4B88-9F62-5AEA49FD1910}"/>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pic>
        <p:nvPicPr>
          <p:cNvPr id="6" name="Picture 5">
            <a:extLst>
              <a:ext uri="{FF2B5EF4-FFF2-40B4-BE49-F238E27FC236}">
                <a16:creationId xmlns:a16="http://schemas.microsoft.com/office/drawing/2014/main" id="{7C92144B-4C70-47AB-B791-DC369A4016DE}"/>
              </a:ext>
            </a:extLst>
          </p:cNvPr>
          <p:cNvPicPr>
            <a:picLocks noChangeAspect="1"/>
          </p:cNvPicPr>
          <p:nvPr/>
        </p:nvPicPr>
        <p:blipFill>
          <a:blip r:embed="rId2"/>
          <a:stretch>
            <a:fillRect/>
          </a:stretch>
        </p:blipFill>
        <p:spPr>
          <a:xfrm>
            <a:off x="-9150" y="1433574"/>
            <a:ext cx="5640935" cy="5424426"/>
          </a:xfrm>
          <a:prstGeom prst="rect">
            <a:avLst/>
          </a:prstGeom>
        </p:spPr>
      </p:pic>
    </p:spTree>
    <p:extLst>
      <p:ext uri="{BB962C8B-B14F-4D97-AF65-F5344CB8AC3E}">
        <p14:creationId xmlns:p14="http://schemas.microsoft.com/office/powerpoint/2010/main" val="25174458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3A646-2464-4142-8787-FAC90903349C}"/>
              </a:ext>
            </a:extLst>
          </p:cNvPr>
          <p:cNvSpPr>
            <a:spLocks noGrp="1"/>
          </p:cNvSpPr>
          <p:nvPr>
            <p:ph type="title"/>
          </p:nvPr>
        </p:nvSpPr>
        <p:spPr>
          <a:xfrm>
            <a:off x="0" y="222195"/>
            <a:ext cx="7016195" cy="610820"/>
          </a:xfrm>
        </p:spPr>
        <p:txBody>
          <a:bodyPr>
            <a:normAutofit fontScale="90000"/>
          </a:bodyPr>
          <a:lstStyle/>
          <a:p>
            <a:r>
              <a:rPr lang="en-GB" dirty="0">
                <a:solidFill>
                  <a:schemeClr val="bg1"/>
                </a:solidFill>
              </a:rPr>
              <a:t>Classing a gene in </a:t>
            </a:r>
            <a:r>
              <a:rPr lang="en-GB" dirty="0" err="1">
                <a:solidFill>
                  <a:schemeClr val="bg1"/>
                </a:solidFill>
              </a:rPr>
              <a:t>Blastn</a:t>
            </a:r>
            <a:r>
              <a:rPr lang="en-GB" dirty="0">
                <a:solidFill>
                  <a:schemeClr val="bg1"/>
                </a:solidFill>
              </a:rPr>
              <a:t> data</a:t>
            </a:r>
          </a:p>
        </p:txBody>
      </p:sp>
      <p:sp>
        <p:nvSpPr>
          <p:cNvPr id="4" name="Rectangle 3">
            <a:extLst>
              <a:ext uri="{FF2B5EF4-FFF2-40B4-BE49-F238E27FC236}">
                <a16:creationId xmlns:a16="http://schemas.microsoft.com/office/drawing/2014/main" id="{53161AAB-AC9D-401C-A547-47EB91272DCD}"/>
              </a:ext>
            </a:extLst>
          </p:cNvPr>
          <p:cNvSpPr/>
          <p:nvPr/>
        </p:nvSpPr>
        <p:spPr>
          <a:xfrm>
            <a:off x="448965" y="2207360"/>
            <a:ext cx="7940660" cy="1527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67B68EEB-27C4-4DCF-A973-E815EF7A16AC}"/>
              </a:ext>
            </a:extLst>
          </p:cNvPr>
          <p:cNvSpPr/>
          <p:nvPr/>
        </p:nvSpPr>
        <p:spPr>
          <a:xfrm>
            <a:off x="754375" y="2054655"/>
            <a:ext cx="1068935"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1.1</a:t>
            </a:r>
          </a:p>
        </p:txBody>
      </p:sp>
      <p:sp>
        <p:nvSpPr>
          <p:cNvPr id="6" name="Rectangle 5">
            <a:extLst>
              <a:ext uri="{FF2B5EF4-FFF2-40B4-BE49-F238E27FC236}">
                <a16:creationId xmlns:a16="http://schemas.microsoft.com/office/drawing/2014/main" id="{9FB6450F-B21A-419D-8896-45027C21833E}"/>
              </a:ext>
            </a:extLst>
          </p:cNvPr>
          <p:cNvSpPr/>
          <p:nvPr/>
        </p:nvSpPr>
        <p:spPr>
          <a:xfrm>
            <a:off x="2281425" y="2054654"/>
            <a:ext cx="1068935"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1.2</a:t>
            </a:r>
          </a:p>
        </p:txBody>
      </p:sp>
      <p:sp>
        <p:nvSpPr>
          <p:cNvPr id="7" name="Rectangle 6">
            <a:extLst>
              <a:ext uri="{FF2B5EF4-FFF2-40B4-BE49-F238E27FC236}">
                <a16:creationId xmlns:a16="http://schemas.microsoft.com/office/drawing/2014/main" id="{86411F3A-AE39-4408-8CEB-97224C442B41}"/>
              </a:ext>
            </a:extLst>
          </p:cNvPr>
          <p:cNvSpPr/>
          <p:nvPr/>
        </p:nvSpPr>
        <p:spPr>
          <a:xfrm>
            <a:off x="3729564" y="2054653"/>
            <a:ext cx="1379461"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1.3</a:t>
            </a:r>
          </a:p>
        </p:txBody>
      </p:sp>
      <p:sp>
        <p:nvSpPr>
          <p:cNvPr id="10" name="Rectangle 9">
            <a:extLst>
              <a:ext uri="{FF2B5EF4-FFF2-40B4-BE49-F238E27FC236}">
                <a16:creationId xmlns:a16="http://schemas.microsoft.com/office/drawing/2014/main" id="{B24AAAC5-EE5A-49B0-84B8-C8FE4673259A}"/>
              </a:ext>
            </a:extLst>
          </p:cNvPr>
          <p:cNvSpPr/>
          <p:nvPr/>
        </p:nvSpPr>
        <p:spPr>
          <a:xfrm>
            <a:off x="5182821" y="3887115"/>
            <a:ext cx="3206804" cy="151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772214D0-B494-4738-98FF-BAAEA8ADBB2C}"/>
              </a:ext>
            </a:extLst>
          </p:cNvPr>
          <p:cNvSpPr/>
          <p:nvPr/>
        </p:nvSpPr>
        <p:spPr>
          <a:xfrm>
            <a:off x="6251755" y="3734410"/>
            <a:ext cx="1068935"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1.1</a:t>
            </a:r>
          </a:p>
        </p:txBody>
      </p:sp>
      <p:sp>
        <p:nvSpPr>
          <p:cNvPr id="15" name="TextBox 14">
            <a:extLst>
              <a:ext uri="{FF2B5EF4-FFF2-40B4-BE49-F238E27FC236}">
                <a16:creationId xmlns:a16="http://schemas.microsoft.com/office/drawing/2014/main" id="{84850B0F-6AC6-4903-8364-C676DBAA7D29}"/>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364068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90985-79E7-418A-BBD2-86C95E66BE54}"/>
              </a:ext>
            </a:extLst>
          </p:cNvPr>
          <p:cNvSpPr>
            <a:spLocks noGrp="1"/>
          </p:cNvSpPr>
          <p:nvPr>
            <p:ph type="title"/>
          </p:nvPr>
        </p:nvSpPr>
        <p:spPr>
          <a:xfrm>
            <a:off x="296260" y="222195"/>
            <a:ext cx="7016195" cy="610820"/>
          </a:xfrm>
        </p:spPr>
        <p:txBody>
          <a:bodyPr>
            <a:normAutofit fontScale="90000"/>
          </a:bodyPr>
          <a:lstStyle/>
          <a:p>
            <a:r>
              <a:rPr lang="en-GB" dirty="0">
                <a:solidFill>
                  <a:schemeClr val="bg1"/>
                </a:solidFill>
              </a:rPr>
              <a:t>Notes	</a:t>
            </a:r>
          </a:p>
        </p:txBody>
      </p:sp>
      <p:sp>
        <p:nvSpPr>
          <p:cNvPr id="3" name="Content Placeholder 2">
            <a:extLst>
              <a:ext uri="{FF2B5EF4-FFF2-40B4-BE49-F238E27FC236}">
                <a16:creationId xmlns:a16="http://schemas.microsoft.com/office/drawing/2014/main" id="{59CEE107-A18D-4B52-B994-F7CDE43EFCDC}"/>
              </a:ext>
            </a:extLst>
          </p:cNvPr>
          <p:cNvSpPr>
            <a:spLocks noGrp="1"/>
          </p:cNvSpPr>
          <p:nvPr>
            <p:ph idx="1"/>
          </p:nvPr>
        </p:nvSpPr>
        <p:spPr>
          <a:xfrm>
            <a:off x="296260" y="1901950"/>
            <a:ext cx="7016195" cy="4275740"/>
          </a:xfrm>
        </p:spPr>
        <p:txBody>
          <a:bodyPr/>
          <a:lstStyle/>
          <a:p>
            <a:r>
              <a:rPr lang="en-GB" dirty="0"/>
              <a:t>“Official genes” source (Fly Base- all transcript file).</a:t>
            </a:r>
          </a:p>
          <a:p>
            <a:r>
              <a:rPr lang="en-GB" dirty="0"/>
              <a:t>Note that on slide exon prediction by </a:t>
            </a:r>
            <a:r>
              <a:rPr lang="en-GB" dirty="0" err="1"/>
              <a:t>genscan</a:t>
            </a:r>
            <a:endParaRPr lang="en-GB" dirty="0"/>
          </a:p>
          <a:p>
            <a:r>
              <a:rPr lang="en-GB" dirty="0"/>
              <a:t>Only exon and not the UTR </a:t>
            </a:r>
          </a:p>
          <a:p>
            <a:r>
              <a:rPr lang="en-GB" dirty="0"/>
              <a:t>Discussion: Combine promoter to </a:t>
            </a:r>
            <a:r>
              <a:rPr lang="en-GB" dirty="0" err="1"/>
              <a:t>blastn</a:t>
            </a:r>
            <a:r>
              <a:rPr lang="en-GB" dirty="0"/>
              <a:t> output</a:t>
            </a:r>
          </a:p>
          <a:p>
            <a:r>
              <a:rPr lang="en-GB" dirty="0"/>
              <a:t>Combine UTR and 3’UTR</a:t>
            </a:r>
          </a:p>
          <a:p>
            <a:endParaRPr lang="en-GB" dirty="0"/>
          </a:p>
        </p:txBody>
      </p:sp>
      <p:sp>
        <p:nvSpPr>
          <p:cNvPr id="4" name="TextBox 3">
            <a:extLst>
              <a:ext uri="{FF2B5EF4-FFF2-40B4-BE49-F238E27FC236}">
                <a16:creationId xmlns:a16="http://schemas.microsoft.com/office/drawing/2014/main" id="{77EE5449-D60C-497B-86C2-FB6FF9F317A5}"/>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28348943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FC8D1-B11F-4AA6-97C5-1E6F59D932D1}"/>
              </a:ext>
            </a:extLst>
          </p:cNvPr>
          <p:cNvSpPr>
            <a:spLocks noGrp="1"/>
          </p:cNvSpPr>
          <p:nvPr>
            <p:ph type="title"/>
          </p:nvPr>
        </p:nvSpPr>
        <p:spPr>
          <a:xfrm>
            <a:off x="143555" y="222195"/>
            <a:ext cx="7016195" cy="610820"/>
          </a:xfrm>
        </p:spPr>
        <p:txBody>
          <a:bodyPr>
            <a:normAutofit fontScale="90000"/>
          </a:bodyPr>
          <a:lstStyle/>
          <a:p>
            <a:r>
              <a:rPr lang="en-GB" dirty="0">
                <a:solidFill>
                  <a:schemeClr val="bg1"/>
                </a:solidFill>
              </a:rPr>
              <a:t>Further work</a:t>
            </a:r>
          </a:p>
        </p:txBody>
      </p:sp>
      <p:sp>
        <p:nvSpPr>
          <p:cNvPr id="3" name="Content Placeholder 2">
            <a:extLst>
              <a:ext uri="{FF2B5EF4-FFF2-40B4-BE49-F238E27FC236}">
                <a16:creationId xmlns:a16="http://schemas.microsoft.com/office/drawing/2014/main" id="{B1B8E1B8-0717-47AD-BB3F-E87288FF07E8}"/>
              </a:ext>
            </a:extLst>
          </p:cNvPr>
          <p:cNvSpPr>
            <a:spLocks noGrp="1"/>
          </p:cNvSpPr>
          <p:nvPr>
            <p:ph idx="1"/>
          </p:nvPr>
        </p:nvSpPr>
        <p:spPr>
          <a:xfrm>
            <a:off x="448965" y="1901950"/>
            <a:ext cx="7016195" cy="4275740"/>
          </a:xfrm>
        </p:spPr>
        <p:txBody>
          <a:bodyPr/>
          <a:lstStyle/>
          <a:p>
            <a:r>
              <a:rPr lang="en-GB" dirty="0" err="1"/>
              <a:t>tRNA</a:t>
            </a:r>
            <a:r>
              <a:rPr lang="en-GB" dirty="0"/>
              <a:t> and </a:t>
            </a:r>
            <a:r>
              <a:rPr lang="en-GB" dirty="0" err="1"/>
              <a:t>rRNA</a:t>
            </a:r>
            <a:r>
              <a:rPr lang="en-GB" dirty="0"/>
              <a:t> gene prediction.</a:t>
            </a:r>
          </a:p>
          <a:p>
            <a:r>
              <a:rPr lang="en-GB" dirty="0"/>
              <a:t>Using over ab </a:t>
            </a:r>
            <a:r>
              <a:rPr lang="en-GB" dirty="0" err="1"/>
              <a:t>intio</a:t>
            </a:r>
            <a:r>
              <a:rPr lang="en-GB" dirty="0"/>
              <a:t> gene prediction tools including </a:t>
            </a:r>
            <a:r>
              <a:rPr lang="en-GB" dirty="0" err="1"/>
              <a:t>GeneMark</a:t>
            </a:r>
            <a:r>
              <a:rPr lang="en-GB" dirty="0"/>
              <a:t>. </a:t>
            </a:r>
          </a:p>
          <a:p>
            <a:endParaRPr lang="en-GB" dirty="0"/>
          </a:p>
          <a:p>
            <a:endParaRPr lang="en-GB" dirty="0"/>
          </a:p>
        </p:txBody>
      </p:sp>
      <p:sp>
        <p:nvSpPr>
          <p:cNvPr id="4" name="TextBox 3">
            <a:extLst>
              <a:ext uri="{FF2B5EF4-FFF2-40B4-BE49-F238E27FC236}">
                <a16:creationId xmlns:a16="http://schemas.microsoft.com/office/drawing/2014/main" id="{7BD70603-2FEC-401A-9EB4-A6E647C292BE}"/>
              </a:ext>
            </a:extLst>
          </p:cNvPr>
          <p:cNvSpPr txBox="1"/>
          <p:nvPr/>
        </p:nvSpPr>
        <p:spPr>
          <a:xfrm>
            <a:off x="5640935" y="6550223"/>
            <a:ext cx="3503065" cy="307777"/>
          </a:xfrm>
          <a:prstGeom prst="rect">
            <a:avLst/>
          </a:prstGeom>
          <a:solidFill>
            <a:schemeClr val="bg1"/>
          </a:solidFill>
        </p:spPr>
        <p:txBody>
          <a:bodyPr wrap="square" rtlCol="0">
            <a:spAutoFit/>
          </a:bodyPr>
          <a:lstStyle/>
          <a:p>
            <a:pPr algn="r"/>
            <a:endParaRPr lang="en-GB" sz="1400" dirty="0"/>
          </a:p>
        </p:txBody>
      </p:sp>
    </p:spTree>
    <p:extLst>
      <p:ext uri="{BB962C8B-B14F-4D97-AF65-F5344CB8AC3E}">
        <p14:creationId xmlns:p14="http://schemas.microsoft.com/office/powerpoint/2010/main" val="2883752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CACEA-3612-4FB7-A6E3-63B48F3ABBA5}"/>
              </a:ext>
            </a:extLst>
          </p:cNvPr>
          <p:cNvSpPr>
            <a:spLocks noGrp="1"/>
          </p:cNvSpPr>
          <p:nvPr>
            <p:ph type="title"/>
          </p:nvPr>
        </p:nvSpPr>
        <p:spPr>
          <a:xfrm>
            <a:off x="296260" y="374900"/>
            <a:ext cx="7016195" cy="610820"/>
          </a:xfrm>
        </p:spPr>
        <p:txBody>
          <a:bodyPr>
            <a:normAutofit fontScale="90000"/>
          </a:bodyPr>
          <a:lstStyle/>
          <a:p>
            <a:r>
              <a:rPr lang="en-GB" dirty="0">
                <a:solidFill>
                  <a:schemeClr val="bg1"/>
                </a:solidFill>
              </a:rPr>
              <a:t>Conclusions	</a:t>
            </a:r>
          </a:p>
        </p:txBody>
      </p:sp>
      <p:sp>
        <p:nvSpPr>
          <p:cNvPr id="3" name="Content Placeholder 2">
            <a:extLst>
              <a:ext uri="{FF2B5EF4-FFF2-40B4-BE49-F238E27FC236}">
                <a16:creationId xmlns:a16="http://schemas.microsoft.com/office/drawing/2014/main" id="{AB51F2E6-6A6A-4ED9-938F-5E9760BF0EFA}"/>
              </a:ext>
            </a:extLst>
          </p:cNvPr>
          <p:cNvSpPr>
            <a:spLocks noGrp="1"/>
          </p:cNvSpPr>
          <p:nvPr>
            <p:ph idx="1"/>
          </p:nvPr>
        </p:nvSpPr>
        <p:spPr>
          <a:xfrm>
            <a:off x="448966" y="2038048"/>
            <a:ext cx="6863490" cy="3986937"/>
          </a:xfrm>
        </p:spPr>
        <p:txBody>
          <a:bodyPr/>
          <a:lstStyle/>
          <a:p>
            <a:r>
              <a:rPr lang="en-GB" dirty="0"/>
              <a:t>Both </a:t>
            </a:r>
            <a:r>
              <a:rPr lang="en-GB" dirty="0" err="1"/>
              <a:t>Genscan</a:t>
            </a:r>
            <a:r>
              <a:rPr lang="en-GB" dirty="0"/>
              <a:t> and </a:t>
            </a:r>
            <a:r>
              <a:rPr lang="en-GB" dirty="0" err="1"/>
              <a:t>Blastn</a:t>
            </a:r>
            <a:r>
              <a:rPr lang="en-GB" dirty="0"/>
              <a:t> have their advantages and disadvantages</a:t>
            </a:r>
          </a:p>
          <a:p>
            <a:r>
              <a:rPr lang="en-GB" dirty="0" err="1"/>
              <a:t>Intronless</a:t>
            </a:r>
            <a:r>
              <a:rPr lang="en-GB" dirty="0"/>
              <a:t> genes not predicted effectively</a:t>
            </a:r>
          </a:p>
          <a:p>
            <a:r>
              <a:rPr lang="en-GB" dirty="0"/>
              <a:t>An alternative method is to combine both methodologies (</a:t>
            </a:r>
            <a:r>
              <a:rPr lang="en-GB" dirty="0" err="1"/>
              <a:t>Twinscan</a:t>
            </a:r>
            <a:r>
              <a:rPr lang="en-GB" dirty="0"/>
              <a:t>)</a:t>
            </a:r>
          </a:p>
        </p:txBody>
      </p:sp>
      <p:sp>
        <p:nvSpPr>
          <p:cNvPr id="4" name="TextBox 3">
            <a:extLst>
              <a:ext uri="{FF2B5EF4-FFF2-40B4-BE49-F238E27FC236}">
                <a16:creationId xmlns:a16="http://schemas.microsoft.com/office/drawing/2014/main" id="{92265A93-B493-4A66-A90A-756E8144B11A}"/>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6124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55" y="374900"/>
            <a:ext cx="8229600" cy="458115"/>
          </a:xfrm>
        </p:spPr>
        <p:txBody>
          <a:bodyPr>
            <a:noAutofit/>
          </a:bodyPr>
          <a:lstStyle/>
          <a:p>
            <a:r>
              <a:rPr lang="en-US" sz="3400" i="1" dirty="0"/>
              <a:t>Drosophila</a:t>
            </a:r>
            <a:r>
              <a:rPr lang="en-US" sz="3400" dirty="0"/>
              <a:t> species </a:t>
            </a:r>
          </a:p>
        </p:txBody>
      </p:sp>
      <p:sp>
        <p:nvSpPr>
          <p:cNvPr id="3" name="Content Placeholder 2"/>
          <p:cNvSpPr>
            <a:spLocks noGrp="1"/>
          </p:cNvSpPr>
          <p:nvPr>
            <p:ph idx="1"/>
          </p:nvPr>
        </p:nvSpPr>
        <p:spPr/>
        <p:txBody>
          <a:bodyPr/>
          <a:lstStyle/>
          <a:p>
            <a:r>
              <a:rPr lang="en-GB" dirty="0"/>
              <a:t>Species studied: </a:t>
            </a:r>
          </a:p>
          <a:p>
            <a:pPr marL="0" indent="0">
              <a:buNone/>
            </a:pPr>
            <a:r>
              <a:rPr lang="en-GB" dirty="0"/>
              <a:t> </a:t>
            </a:r>
            <a:r>
              <a:rPr lang="en-GB" i="1" dirty="0"/>
              <a:t>D.</a:t>
            </a:r>
            <a:r>
              <a:rPr lang="en-GB" dirty="0"/>
              <a:t> </a:t>
            </a:r>
            <a:r>
              <a:rPr lang="en-GB" dirty="0" err="1"/>
              <a:t>grimshawi</a:t>
            </a:r>
            <a:r>
              <a:rPr lang="en-GB" dirty="0"/>
              <a:t>, </a:t>
            </a:r>
            <a:r>
              <a:rPr lang="en-GB" i="1" dirty="0"/>
              <a:t>D.</a:t>
            </a:r>
            <a:r>
              <a:rPr lang="en-GB" dirty="0"/>
              <a:t> </a:t>
            </a:r>
            <a:r>
              <a:rPr lang="en-GB" dirty="0" err="1"/>
              <a:t>virilis</a:t>
            </a:r>
            <a:r>
              <a:rPr lang="en-GB" dirty="0"/>
              <a:t> and </a:t>
            </a:r>
            <a:r>
              <a:rPr lang="en-GB" i="1" dirty="0"/>
              <a:t>D.</a:t>
            </a:r>
            <a:r>
              <a:rPr lang="en-GB" dirty="0"/>
              <a:t> </a:t>
            </a:r>
            <a:r>
              <a:rPr lang="en-GB" dirty="0" err="1"/>
              <a:t>mojavensis</a:t>
            </a:r>
            <a:endParaRPr lang="en-GB" dirty="0"/>
          </a:p>
          <a:p>
            <a:pPr marL="0" indent="0">
              <a:buNone/>
            </a:pPr>
            <a:br>
              <a:rPr lang="en-GB" dirty="0"/>
            </a:br>
            <a:endParaRPr lang="en-US" dirty="0"/>
          </a:p>
          <a:p>
            <a:endParaRPr lang="en-US" dirty="0"/>
          </a:p>
        </p:txBody>
      </p:sp>
      <p:sp>
        <p:nvSpPr>
          <p:cNvPr id="4" name="AutoShape 2" descr="Image result for D. grimshawi">
            <a:extLst>
              <a:ext uri="{FF2B5EF4-FFF2-40B4-BE49-F238E27FC236}">
                <a16:creationId xmlns:a16="http://schemas.microsoft.com/office/drawing/2014/main" id="{E9867FB3-2DF5-4603-964C-DCEF520A9B1F}"/>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7" name="Picture 6">
            <a:extLst>
              <a:ext uri="{FF2B5EF4-FFF2-40B4-BE49-F238E27FC236}">
                <a16:creationId xmlns:a16="http://schemas.microsoft.com/office/drawing/2014/main" id="{1BDF8071-D9ED-458C-BE4A-F0930AFD8B36}"/>
              </a:ext>
            </a:extLst>
          </p:cNvPr>
          <p:cNvPicPr>
            <a:picLocks noChangeAspect="1"/>
          </p:cNvPicPr>
          <p:nvPr/>
        </p:nvPicPr>
        <p:blipFill rotWithShape="1">
          <a:blip r:embed="rId3"/>
          <a:srcRect b="8892"/>
          <a:stretch/>
        </p:blipFill>
        <p:spPr>
          <a:xfrm>
            <a:off x="322608" y="2970885"/>
            <a:ext cx="2710800" cy="1859464"/>
          </a:xfrm>
          <a:prstGeom prst="rect">
            <a:avLst/>
          </a:prstGeom>
        </p:spPr>
      </p:pic>
      <p:pic>
        <p:nvPicPr>
          <p:cNvPr id="8" name="Picture 7">
            <a:extLst>
              <a:ext uri="{FF2B5EF4-FFF2-40B4-BE49-F238E27FC236}">
                <a16:creationId xmlns:a16="http://schemas.microsoft.com/office/drawing/2014/main" id="{A873E5FE-4419-4C74-BCE4-8F1FFD9D07FC}"/>
              </a:ext>
            </a:extLst>
          </p:cNvPr>
          <p:cNvPicPr>
            <a:picLocks noChangeAspect="1"/>
          </p:cNvPicPr>
          <p:nvPr/>
        </p:nvPicPr>
        <p:blipFill rotWithShape="1">
          <a:blip r:embed="rId4"/>
          <a:srcRect b="17114"/>
          <a:stretch/>
        </p:blipFill>
        <p:spPr>
          <a:xfrm>
            <a:off x="3221350" y="2818180"/>
            <a:ext cx="2710800" cy="1691666"/>
          </a:xfrm>
          <a:prstGeom prst="rect">
            <a:avLst/>
          </a:prstGeom>
        </p:spPr>
      </p:pic>
      <p:grpSp>
        <p:nvGrpSpPr>
          <p:cNvPr id="11" name="Group 10">
            <a:extLst>
              <a:ext uri="{FF2B5EF4-FFF2-40B4-BE49-F238E27FC236}">
                <a16:creationId xmlns:a16="http://schemas.microsoft.com/office/drawing/2014/main" id="{264C9F7C-AFDA-401E-B087-1F7D50A36D42}"/>
              </a:ext>
            </a:extLst>
          </p:cNvPr>
          <p:cNvGrpSpPr/>
          <p:nvPr/>
        </p:nvGrpSpPr>
        <p:grpSpPr>
          <a:xfrm>
            <a:off x="5932150" y="2756531"/>
            <a:ext cx="2800920" cy="1832460"/>
            <a:chOff x="4113886" y="1043400"/>
            <a:chExt cx="2443280" cy="1692000"/>
          </a:xfrm>
        </p:grpSpPr>
        <p:pic>
          <p:nvPicPr>
            <p:cNvPr id="9" name="Picture 8">
              <a:extLst>
                <a:ext uri="{FF2B5EF4-FFF2-40B4-BE49-F238E27FC236}">
                  <a16:creationId xmlns:a16="http://schemas.microsoft.com/office/drawing/2014/main" id="{55AC94CA-4397-4691-98D9-82CEC7F68EE6}"/>
                </a:ext>
              </a:extLst>
            </p:cNvPr>
            <p:cNvPicPr>
              <a:picLocks noChangeAspect="1"/>
            </p:cNvPicPr>
            <p:nvPr/>
          </p:nvPicPr>
          <p:blipFill rotWithShape="1">
            <a:blip r:embed="rId5"/>
            <a:srcRect r="1051" b="9102"/>
            <a:stretch/>
          </p:blipFill>
          <p:spPr>
            <a:xfrm>
              <a:off x="4113886" y="1043400"/>
              <a:ext cx="2443280" cy="1692000"/>
            </a:xfrm>
            <a:prstGeom prst="rect">
              <a:avLst/>
            </a:prstGeom>
          </p:spPr>
        </p:pic>
        <p:sp>
          <p:nvSpPr>
            <p:cNvPr id="10" name="TextBox 9">
              <a:extLst>
                <a:ext uri="{FF2B5EF4-FFF2-40B4-BE49-F238E27FC236}">
                  <a16:creationId xmlns:a16="http://schemas.microsoft.com/office/drawing/2014/main" id="{3846C154-0884-41B3-BAE4-4C16A9403C54}"/>
                </a:ext>
              </a:extLst>
            </p:cNvPr>
            <p:cNvSpPr txBox="1"/>
            <p:nvPr/>
          </p:nvSpPr>
          <p:spPr>
            <a:xfrm>
              <a:off x="5970041" y="2366068"/>
              <a:ext cx="458115" cy="369332"/>
            </a:xfrm>
            <a:prstGeom prst="rect">
              <a:avLst/>
            </a:prstGeom>
            <a:solidFill>
              <a:schemeClr val="bg1"/>
            </a:solidFill>
          </p:spPr>
          <p:txBody>
            <a:bodyPr wrap="square" rtlCol="0">
              <a:spAutoFit/>
            </a:bodyPr>
            <a:lstStyle/>
            <a:p>
              <a:endParaRPr lang="en-GB" dirty="0"/>
            </a:p>
          </p:txBody>
        </p:sp>
      </p:grpSp>
      <p:sp>
        <p:nvSpPr>
          <p:cNvPr id="12" name="TextBox 11">
            <a:extLst>
              <a:ext uri="{FF2B5EF4-FFF2-40B4-BE49-F238E27FC236}">
                <a16:creationId xmlns:a16="http://schemas.microsoft.com/office/drawing/2014/main" id="{8140640B-FD5E-48DC-A668-AB3B80F95659}"/>
              </a:ext>
            </a:extLst>
          </p:cNvPr>
          <p:cNvSpPr txBox="1"/>
          <p:nvPr/>
        </p:nvSpPr>
        <p:spPr>
          <a:xfrm>
            <a:off x="5640935" y="6550223"/>
            <a:ext cx="3503065" cy="307777"/>
          </a:xfrm>
          <a:prstGeom prst="rect">
            <a:avLst/>
          </a:prstGeom>
          <a:solidFill>
            <a:schemeClr val="bg1"/>
          </a:solidFill>
        </p:spPr>
        <p:txBody>
          <a:bodyPr wrap="square" rtlCol="0">
            <a:spAutoFit/>
          </a:bodyPr>
          <a:lstStyle/>
          <a:p>
            <a:pPr algn="r"/>
            <a:r>
              <a:rPr lang="en-GB" sz="1400" dirty="0"/>
              <a:t>Source: Flybase.org</a:t>
            </a:r>
          </a:p>
        </p:txBody>
      </p:sp>
    </p:spTree>
    <p:extLst>
      <p:ext uri="{BB962C8B-B14F-4D97-AF65-F5344CB8AC3E}">
        <p14:creationId xmlns:p14="http://schemas.microsoft.com/office/powerpoint/2010/main" val="4103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D7EF8-6F11-410D-B0D6-B51D438BA439}"/>
              </a:ext>
            </a:extLst>
          </p:cNvPr>
          <p:cNvSpPr>
            <a:spLocks noGrp="1"/>
          </p:cNvSpPr>
          <p:nvPr>
            <p:ph type="title"/>
          </p:nvPr>
        </p:nvSpPr>
        <p:spPr>
          <a:xfrm>
            <a:off x="143555" y="222195"/>
            <a:ext cx="7016195" cy="610820"/>
          </a:xfrm>
        </p:spPr>
        <p:txBody>
          <a:bodyPr>
            <a:normAutofit fontScale="90000"/>
          </a:bodyPr>
          <a:lstStyle/>
          <a:p>
            <a:r>
              <a:rPr lang="en-GB" dirty="0">
                <a:solidFill>
                  <a:schemeClr val="bg1"/>
                </a:solidFill>
              </a:rPr>
              <a:t>References and code files</a:t>
            </a:r>
          </a:p>
        </p:txBody>
      </p:sp>
      <p:sp>
        <p:nvSpPr>
          <p:cNvPr id="4" name="Rectangle 1">
            <a:extLst>
              <a:ext uri="{FF2B5EF4-FFF2-40B4-BE49-F238E27FC236}">
                <a16:creationId xmlns:a16="http://schemas.microsoft.com/office/drawing/2014/main" id="{7C27D434-3A98-4612-AD41-5941541F8CE9}"/>
              </a:ext>
            </a:extLst>
          </p:cNvPr>
          <p:cNvSpPr>
            <a:spLocks noGrp="1" noChangeArrowheads="1"/>
          </p:cNvSpPr>
          <p:nvPr>
            <p:ph idx="1"/>
          </p:nvPr>
        </p:nvSpPr>
        <p:spPr bwMode="auto">
          <a:xfrm>
            <a:off x="179987" y="1749245"/>
            <a:ext cx="8784026" cy="3570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buNone/>
            </a:pPr>
            <a:r>
              <a:rPr lang="en-US" altLang="en-US" sz="1800" dirty="0">
                <a:solidFill>
                  <a:srgbClr val="000000"/>
                </a:solidFill>
                <a:latin typeface="+mn-lt"/>
              </a:rPr>
              <a:t>1) Drosophila 12 Genomes Consortium. (2007). Evolution of genes and genomes on the Drosophila phylogeny. </a:t>
            </a:r>
            <a:r>
              <a:rPr lang="en-US" altLang="en-US" sz="1800" i="1" dirty="0">
                <a:solidFill>
                  <a:srgbClr val="000000"/>
                </a:solidFill>
                <a:latin typeface="+mn-lt"/>
              </a:rPr>
              <a:t>Nature </a:t>
            </a:r>
            <a:r>
              <a:rPr lang="en-US" altLang="en-US" sz="1800" dirty="0">
                <a:solidFill>
                  <a:srgbClr val="000000"/>
                </a:solidFill>
                <a:latin typeface="+mn-lt"/>
              </a:rPr>
              <a:t>450, 203-218</a:t>
            </a:r>
          </a:p>
          <a:p>
            <a:pPr marL="0" marR="0" lvl="0" indent="0" defTabSz="914400" rtl="0" eaLnBrk="0" fontAlgn="base" latinLnBrk="0" hangingPunct="0">
              <a:lnSpc>
                <a:spcPct val="100000"/>
              </a:lnSpc>
              <a:spcBef>
                <a:spcPct val="0"/>
              </a:spcBef>
              <a:spcAft>
                <a:spcPct val="0"/>
              </a:spcAft>
              <a:buClrTx/>
              <a:buSzTx/>
              <a:buFontTx/>
              <a:buNone/>
              <a:tabLst/>
            </a:pPr>
            <a:endParaRPr lang="en-US" altLang="en-US" sz="1800" dirty="0">
              <a:solidFill>
                <a:srgbClr val="000000"/>
              </a:solidFill>
              <a:latin typeface="+mn-lt"/>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mn-lt"/>
              </a:rPr>
              <a:t>2) Korf I, </a:t>
            </a:r>
            <a:r>
              <a:rPr kumimoji="0" lang="en-US" altLang="en-US" sz="1800" b="0" i="0" u="none" strike="noStrike" cap="none" normalizeH="0" baseline="0" dirty="0" err="1">
                <a:ln>
                  <a:noFill/>
                </a:ln>
                <a:solidFill>
                  <a:srgbClr val="000000"/>
                </a:solidFill>
                <a:effectLst/>
                <a:latin typeface="+mn-lt"/>
              </a:rPr>
              <a:t>Flicek</a:t>
            </a:r>
            <a:r>
              <a:rPr kumimoji="0" lang="en-US" altLang="en-US" sz="1800" b="0" i="0" u="none" strike="noStrike" cap="none" normalizeH="0" baseline="0" dirty="0">
                <a:ln>
                  <a:noFill/>
                </a:ln>
                <a:solidFill>
                  <a:srgbClr val="000000"/>
                </a:solidFill>
                <a:effectLst/>
                <a:latin typeface="+mn-lt"/>
              </a:rPr>
              <a:t> P, </a:t>
            </a:r>
            <a:r>
              <a:rPr kumimoji="0" lang="en-US" altLang="en-US" sz="1800" b="0" i="0" u="none" strike="noStrike" cap="none" normalizeH="0" baseline="0" dirty="0" err="1">
                <a:ln>
                  <a:noFill/>
                </a:ln>
                <a:solidFill>
                  <a:srgbClr val="000000"/>
                </a:solidFill>
                <a:effectLst/>
                <a:latin typeface="+mn-lt"/>
              </a:rPr>
              <a:t>Duan</a:t>
            </a:r>
            <a:r>
              <a:rPr kumimoji="0" lang="en-US" altLang="en-US" sz="1800" b="0" i="0" u="none" strike="noStrike" cap="none" normalizeH="0" baseline="0" dirty="0">
                <a:ln>
                  <a:noFill/>
                </a:ln>
                <a:solidFill>
                  <a:srgbClr val="000000"/>
                </a:solidFill>
                <a:effectLst/>
                <a:latin typeface="+mn-lt"/>
              </a:rPr>
              <a:t> D, Brent M. (2001).Integrating genomic homology into gene structure prediction. </a:t>
            </a:r>
            <a:r>
              <a:rPr kumimoji="0" lang="en-US" altLang="en-US" sz="1800" b="0" i="1" u="none" strike="noStrike" cap="none" normalizeH="0" baseline="0" dirty="0">
                <a:ln>
                  <a:noFill/>
                </a:ln>
                <a:solidFill>
                  <a:srgbClr val="000000"/>
                </a:solidFill>
                <a:effectLst/>
                <a:latin typeface="+mn-lt"/>
              </a:rPr>
              <a:t>Bioinformatics</a:t>
            </a:r>
            <a:r>
              <a:rPr kumimoji="0" lang="en-US" altLang="en-US" sz="1800" b="0" i="0" u="none" strike="noStrike" cap="none" normalizeH="0" baseline="0" dirty="0">
                <a:ln>
                  <a:noFill/>
                </a:ln>
                <a:solidFill>
                  <a:srgbClr val="000000"/>
                </a:solidFill>
                <a:effectLst/>
                <a:latin typeface="+mn-lt"/>
              </a:rPr>
              <a:t> 17 , 140-148.</a:t>
            </a:r>
          </a:p>
          <a:p>
            <a:pPr marL="0" marR="0" lvl="0" indent="0" defTabSz="914400" rtl="0" eaLnBrk="0" fontAlgn="base" latinLnBrk="0" hangingPunct="0">
              <a:lnSpc>
                <a:spcPct val="100000"/>
              </a:lnSpc>
              <a:spcBef>
                <a:spcPct val="0"/>
              </a:spcBef>
              <a:spcAft>
                <a:spcPct val="0"/>
              </a:spcAft>
              <a:buClrTx/>
              <a:buSzTx/>
              <a:buFontTx/>
              <a:buNone/>
              <a:tabLst/>
            </a:pPr>
            <a:endParaRPr lang="en-US" altLang="en-US" sz="1800" dirty="0">
              <a:solidFill>
                <a:srgbClr val="000000"/>
              </a:solidFill>
              <a:latin typeface="+mn-lt"/>
            </a:endParaRPr>
          </a:p>
          <a:p>
            <a:pPr marL="0" marR="0" lvl="0" indent="0"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rgbClr val="000000"/>
                </a:solidFill>
                <a:effectLst/>
                <a:highlight>
                  <a:srgbClr val="FFFF00"/>
                </a:highlight>
                <a:latin typeface="+mn-lt"/>
              </a:rPr>
              <a:t>(INSERT GITHUB ADDRESS)</a:t>
            </a:r>
          </a:p>
          <a:p>
            <a:pPr marL="0" marR="0" lvl="0" indent="0" defTabSz="914400" rtl="0" eaLnBrk="0" fontAlgn="base" latinLnBrk="0" hangingPunct="0">
              <a:lnSpc>
                <a:spcPct val="100000"/>
              </a:lnSpc>
              <a:spcBef>
                <a:spcPct val="0"/>
              </a:spcBef>
              <a:spcAft>
                <a:spcPct val="0"/>
              </a:spcAft>
              <a:buClrTx/>
              <a:buSzTx/>
              <a:buFontTx/>
              <a:buNone/>
              <a:tabLst/>
            </a:pPr>
            <a:endParaRPr lang="en-US" altLang="en-US" sz="1800" dirty="0">
              <a:solidFill>
                <a:srgbClr val="000000"/>
              </a:solidFill>
              <a:latin typeface="+mn-lt"/>
            </a:endParaRP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rgbClr val="000000"/>
              </a:solidFill>
              <a:effectLst/>
              <a:latin typeface="+mn-lt"/>
            </a:endParaRPr>
          </a:p>
          <a:p>
            <a:pPr marL="0" marR="0" lvl="0" indent="0" defTabSz="914400" rtl="0" eaLnBrk="0" fontAlgn="base" latinLnBrk="0" hangingPunct="0">
              <a:lnSpc>
                <a:spcPct val="100000"/>
              </a:lnSpc>
              <a:spcBef>
                <a:spcPct val="0"/>
              </a:spcBef>
              <a:spcAft>
                <a:spcPct val="0"/>
              </a:spcAft>
              <a:buClrTx/>
              <a:buSzTx/>
              <a:buFontTx/>
              <a:buNone/>
              <a:tabLst/>
            </a:pPr>
            <a:endParaRPr lang="en-US" altLang="en-US" sz="1800" dirty="0">
              <a:solidFill>
                <a:srgbClr val="000000"/>
              </a:solidFill>
              <a:latin typeface="+mn-lt"/>
            </a:endParaRP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mn-lt"/>
            </a:endParaRPr>
          </a:p>
          <a:p>
            <a:pPr marL="0" marR="0" lvl="0" indent="0" algn="ctr"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dirty="0">
                <a:ln>
                  <a:noFill/>
                </a:ln>
                <a:solidFill>
                  <a:srgbClr val="000000"/>
                </a:solidFill>
                <a:effectLst/>
                <a:latin typeface="Verdana" panose="020B060403050404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C1D4F42B-B14C-41B4-B610-DDD2BCBCAD5B}"/>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29821187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3906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1517900" y="181754"/>
            <a:ext cx="7016195" cy="610820"/>
          </a:xfrm>
        </p:spPr>
        <p:txBody>
          <a:bodyPr>
            <a:normAutofit fontScale="90000"/>
          </a:bodyPr>
          <a:lstStyle/>
          <a:p>
            <a:pPr algn="l"/>
            <a:r>
              <a:rPr lang="en-US" dirty="0" err="1"/>
              <a:t>Genscan</a:t>
            </a:r>
            <a:endParaRPr lang="en-US" dirty="0"/>
          </a:p>
        </p:txBody>
      </p:sp>
      <p:sp>
        <p:nvSpPr>
          <p:cNvPr id="5" name="Content Placeholder 4"/>
          <p:cNvSpPr>
            <a:spLocks noGrp="1"/>
          </p:cNvSpPr>
          <p:nvPr>
            <p:ph idx="1"/>
          </p:nvPr>
        </p:nvSpPr>
        <p:spPr>
          <a:xfrm>
            <a:off x="1524401" y="909367"/>
            <a:ext cx="7016194" cy="5039266"/>
          </a:xfrm>
        </p:spPr>
        <p:txBody>
          <a:bodyPr>
            <a:normAutofit/>
          </a:bodyPr>
          <a:lstStyle/>
          <a:p>
            <a:r>
              <a:rPr lang="en-US" dirty="0"/>
              <a:t>Uses a probabilistic model to scan for core gene structural features within eukaryotic genomic sequences</a:t>
            </a:r>
          </a:p>
          <a:p>
            <a:r>
              <a:rPr lang="en-US" dirty="0"/>
              <a:t>These include: promoters, exons, introns, donor and acceptor splice sites</a:t>
            </a:r>
          </a:p>
          <a:p>
            <a:r>
              <a:rPr lang="en-US" dirty="0"/>
              <a:t>The model places emphasis on the gene features which are </a:t>
            </a:r>
            <a:r>
              <a:rPr lang="en-US" dirty="0" err="1"/>
              <a:t>recognised</a:t>
            </a:r>
            <a:r>
              <a:rPr lang="en-US" dirty="0"/>
              <a:t> by transcriptional, translational and splicing machinery. </a:t>
            </a:r>
          </a:p>
        </p:txBody>
      </p:sp>
      <p:sp>
        <p:nvSpPr>
          <p:cNvPr id="6" name="TextBox 5">
            <a:extLst>
              <a:ext uri="{FF2B5EF4-FFF2-40B4-BE49-F238E27FC236}">
                <a16:creationId xmlns:a16="http://schemas.microsoft.com/office/drawing/2014/main" id="{9268967E-5D67-446E-BBBA-F6B8C04C2953}"/>
              </a:ext>
            </a:extLst>
          </p:cNvPr>
          <p:cNvSpPr txBox="1"/>
          <p:nvPr/>
        </p:nvSpPr>
        <p:spPr>
          <a:xfrm>
            <a:off x="8227770" y="6483100"/>
            <a:ext cx="916230"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1101633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D6935-3B2F-492D-96F7-5B0EF2780E22}"/>
              </a:ext>
            </a:extLst>
          </p:cNvPr>
          <p:cNvSpPr>
            <a:spLocks noGrp="1"/>
          </p:cNvSpPr>
          <p:nvPr>
            <p:ph type="title"/>
          </p:nvPr>
        </p:nvSpPr>
        <p:spPr>
          <a:xfrm>
            <a:off x="143555" y="374900"/>
            <a:ext cx="7016195" cy="610820"/>
          </a:xfrm>
        </p:spPr>
        <p:txBody>
          <a:bodyPr>
            <a:normAutofit fontScale="90000"/>
          </a:bodyPr>
          <a:lstStyle/>
          <a:p>
            <a:r>
              <a:rPr lang="en-GB" dirty="0" err="1">
                <a:solidFill>
                  <a:schemeClr val="bg1"/>
                </a:solidFill>
              </a:rPr>
              <a:t>Genscan</a:t>
            </a:r>
            <a:r>
              <a:rPr lang="en-GB" dirty="0"/>
              <a:t> </a:t>
            </a:r>
            <a:r>
              <a:rPr lang="en-GB" dirty="0">
                <a:solidFill>
                  <a:schemeClr val="bg1"/>
                </a:solidFill>
              </a:rPr>
              <a:t>analysis</a:t>
            </a:r>
          </a:p>
        </p:txBody>
      </p:sp>
      <p:sp>
        <p:nvSpPr>
          <p:cNvPr id="3" name="Content Placeholder 2">
            <a:extLst>
              <a:ext uri="{FF2B5EF4-FFF2-40B4-BE49-F238E27FC236}">
                <a16:creationId xmlns:a16="http://schemas.microsoft.com/office/drawing/2014/main" id="{F2B237E5-AC06-48F7-B0EF-6D6C6D3FE4DC}"/>
              </a:ext>
            </a:extLst>
          </p:cNvPr>
          <p:cNvSpPr>
            <a:spLocks noGrp="1"/>
          </p:cNvSpPr>
          <p:nvPr>
            <p:ph idx="1"/>
          </p:nvPr>
        </p:nvSpPr>
        <p:spPr>
          <a:xfrm>
            <a:off x="296260" y="1749244"/>
            <a:ext cx="8551480" cy="4733855"/>
          </a:xfrm>
        </p:spPr>
        <p:txBody>
          <a:bodyPr>
            <a:normAutofit/>
          </a:bodyPr>
          <a:lstStyle/>
          <a:p>
            <a:r>
              <a:rPr lang="en-GB" dirty="0"/>
              <a:t>The </a:t>
            </a:r>
            <a:r>
              <a:rPr lang="en-GB" i="1" dirty="0"/>
              <a:t>Drosophila</a:t>
            </a:r>
            <a:r>
              <a:rPr lang="en-GB" dirty="0"/>
              <a:t> genome FASTA files were split into 800,000 </a:t>
            </a:r>
            <a:r>
              <a:rPr lang="en-GB" dirty="0" err="1"/>
              <a:t>bp</a:t>
            </a:r>
            <a:r>
              <a:rPr lang="en-GB" dirty="0"/>
              <a:t> scaffolds upon insertion into </a:t>
            </a:r>
            <a:r>
              <a:rPr lang="en-GB" dirty="0" err="1"/>
              <a:t>Genscan</a:t>
            </a:r>
            <a:endParaRPr lang="en-GB" dirty="0"/>
          </a:p>
          <a:p>
            <a:r>
              <a:rPr lang="en-GB" dirty="0"/>
              <a:t>Promoter was removed from the </a:t>
            </a:r>
            <a:r>
              <a:rPr lang="en-GB" dirty="0" err="1"/>
              <a:t>Genscan</a:t>
            </a:r>
            <a:r>
              <a:rPr lang="en-GB" dirty="0"/>
              <a:t> output file to effectively compare to the </a:t>
            </a:r>
            <a:r>
              <a:rPr lang="en-GB" dirty="0" err="1"/>
              <a:t>BLASTn</a:t>
            </a:r>
            <a:r>
              <a:rPr lang="en-GB" dirty="0"/>
              <a:t> output files.  </a:t>
            </a:r>
          </a:p>
          <a:p>
            <a:r>
              <a:rPr lang="en-US" dirty="0"/>
              <a:t>Low-probability </a:t>
            </a:r>
            <a:r>
              <a:rPr lang="en-US" dirty="0" err="1"/>
              <a:t>Genscan</a:t>
            </a:r>
            <a:r>
              <a:rPr lang="en-US" dirty="0"/>
              <a:t> exons (P &lt; 0.50) are not reliable and have been ignored. </a:t>
            </a:r>
          </a:p>
          <a:p>
            <a:r>
              <a:rPr lang="en-US" dirty="0"/>
              <a:t>This resulted in the removal of several single exon genes</a:t>
            </a:r>
          </a:p>
        </p:txBody>
      </p:sp>
      <p:sp>
        <p:nvSpPr>
          <p:cNvPr id="4" name="TextBox 3">
            <a:extLst>
              <a:ext uri="{FF2B5EF4-FFF2-40B4-BE49-F238E27FC236}">
                <a16:creationId xmlns:a16="http://schemas.microsoft.com/office/drawing/2014/main" id="{EF0E0CB0-909C-4D6D-B9DE-D965E44573A0}"/>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4105408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B4414-E818-4330-988E-0026C6A97372}"/>
              </a:ext>
            </a:extLst>
          </p:cNvPr>
          <p:cNvSpPr>
            <a:spLocks noGrp="1"/>
          </p:cNvSpPr>
          <p:nvPr>
            <p:ph type="title"/>
          </p:nvPr>
        </p:nvSpPr>
        <p:spPr>
          <a:xfrm>
            <a:off x="143556" y="222195"/>
            <a:ext cx="4275740" cy="916230"/>
          </a:xfrm>
        </p:spPr>
        <p:txBody>
          <a:bodyPr>
            <a:normAutofit fontScale="90000"/>
          </a:bodyPr>
          <a:lstStyle/>
          <a:p>
            <a:r>
              <a:rPr lang="en-GB" dirty="0">
                <a:solidFill>
                  <a:schemeClr val="bg1"/>
                </a:solidFill>
              </a:rPr>
              <a:t>Problems with </a:t>
            </a:r>
            <a:r>
              <a:rPr lang="en-GB" dirty="0" err="1">
                <a:solidFill>
                  <a:schemeClr val="bg1"/>
                </a:solidFill>
              </a:rPr>
              <a:t>Genscan</a:t>
            </a:r>
            <a:r>
              <a:rPr lang="en-GB" dirty="0">
                <a:solidFill>
                  <a:schemeClr val="bg1"/>
                </a:solidFill>
              </a:rPr>
              <a:t> in literature</a:t>
            </a:r>
          </a:p>
        </p:txBody>
      </p:sp>
      <p:sp>
        <p:nvSpPr>
          <p:cNvPr id="3" name="Content Placeholder 2">
            <a:extLst>
              <a:ext uri="{FF2B5EF4-FFF2-40B4-BE49-F238E27FC236}">
                <a16:creationId xmlns:a16="http://schemas.microsoft.com/office/drawing/2014/main" id="{15767BFF-B231-450F-B561-158200FF8FB6}"/>
              </a:ext>
            </a:extLst>
          </p:cNvPr>
          <p:cNvSpPr>
            <a:spLocks noGrp="1"/>
          </p:cNvSpPr>
          <p:nvPr>
            <p:ph idx="1"/>
          </p:nvPr>
        </p:nvSpPr>
        <p:spPr>
          <a:xfrm>
            <a:off x="140189" y="1749245"/>
            <a:ext cx="8551480" cy="4581150"/>
          </a:xfrm>
        </p:spPr>
        <p:txBody>
          <a:bodyPr/>
          <a:lstStyle/>
          <a:p>
            <a:r>
              <a:rPr lang="en-GB" dirty="0" err="1"/>
              <a:t>Intronless</a:t>
            </a:r>
            <a:r>
              <a:rPr lang="en-GB" dirty="0"/>
              <a:t> genes</a:t>
            </a:r>
          </a:p>
          <a:p>
            <a:r>
              <a:rPr lang="en-GB" dirty="0"/>
              <a:t>Over prediction of genes</a:t>
            </a:r>
          </a:p>
          <a:p>
            <a:endParaRPr lang="en-GB" dirty="0"/>
          </a:p>
        </p:txBody>
      </p:sp>
      <p:sp>
        <p:nvSpPr>
          <p:cNvPr id="4" name="TextBox 3">
            <a:extLst>
              <a:ext uri="{FF2B5EF4-FFF2-40B4-BE49-F238E27FC236}">
                <a16:creationId xmlns:a16="http://schemas.microsoft.com/office/drawing/2014/main" id="{653D6EB9-3DD9-4CCF-953A-9E2B52EEDEF7}"/>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656192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D3A5D-4234-4845-B471-AE4D3EE34CF7}"/>
              </a:ext>
            </a:extLst>
          </p:cNvPr>
          <p:cNvSpPr>
            <a:spLocks noGrp="1"/>
          </p:cNvSpPr>
          <p:nvPr>
            <p:ph type="title"/>
          </p:nvPr>
        </p:nvSpPr>
        <p:spPr>
          <a:xfrm>
            <a:off x="35134" y="53380"/>
            <a:ext cx="7016195" cy="1068935"/>
          </a:xfrm>
        </p:spPr>
        <p:txBody>
          <a:bodyPr>
            <a:normAutofit/>
          </a:bodyPr>
          <a:lstStyle/>
          <a:p>
            <a:r>
              <a:rPr lang="en-GB" dirty="0" err="1">
                <a:solidFill>
                  <a:schemeClr val="bg1"/>
                </a:solidFill>
              </a:rPr>
              <a:t>Genscan</a:t>
            </a:r>
            <a:r>
              <a:rPr lang="en-GB" dirty="0">
                <a:solidFill>
                  <a:schemeClr val="bg1"/>
                </a:solidFill>
              </a:rPr>
              <a:t> – Gene number</a:t>
            </a:r>
          </a:p>
        </p:txBody>
      </p:sp>
      <p:pic>
        <p:nvPicPr>
          <p:cNvPr id="4" name="Picture 3">
            <a:extLst>
              <a:ext uri="{FF2B5EF4-FFF2-40B4-BE49-F238E27FC236}">
                <a16:creationId xmlns:a16="http://schemas.microsoft.com/office/drawing/2014/main" id="{8C972EBC-C8C7-4122-968A-61AFCD16C9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34" y="2054655"/>
            <a:ext cx="5263189" cy="3501674"/>
          </a:xfrm>
          <a:prstGeom prst="rect">
            <a:avLst/>
          </a:prstGeom>
        </p:spPr>
      </p:pic>
      <p:sp>
        <p:nvSpPr>
          <p:cNvPr id="5" name="TextBox 4">
            <a:extLst>
              <a:ext uri="{FF2B5EF4-FFF2-40B4-BE49-F238E27FC236}">
                <a16:creationId xmlns:a16="http://schemas.microsoft.com/office/drawing/2014/main" id="{F22A5D80-80F6-442D-867D-E7C6650603FE}"/>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6" name="TextBox 5">
            <a:extLst>
              <a:ext uri="{FF2B5EF4-FFF2-40B4-BE49-F238E27FC236}">
                <a16:creationId xmlns:a16="http://schemas.microsoft.com/office/drawing/2014/main" id="{173FFE6C-8054-4FDE-A2CC-03AE2B00BF51}"/>
              </a:ext>
            </a:extLst>
          </p:cNvPr>
          <p:cNvSpPr txBox="1"/>
          <p:nvPr/>
        </p:nvSpPr>
        <p:spPr>
          <a:xfrm>
            <a:off x="5488230" y="2235831"/>
            <a:ext cx="3532778" cy="3139321"/>
          </a:xfrm>
          <a:prstGeom prst="rect">
            <a:avLst/>
          </a:prstGeom>
          <a:noFill/>
          <a:ln w="19050">
            <a:solidFill>
              <a:schemeClr val="tx1"/>
            </a:solidFill>
          </a:ln>
        </p:spPr>
        <p:txBody>
          <a:bodyPr wrap="square" rtlCol="0">
            <a:spAutoFit/>
          </a:bodyPr>
          <a:lstStyle/>
          <a:p>
            <a:r>
              <a:rPr lang="en-GB" b="1" dirty="0">
                <a:latin typeface="Garamond" panose="02020404030301010803" pitchFamily="18" charset="0"/>
              </a:rPr>
              <a:t>Key Conclusion:</a:t>
            </a:r>
          </a:p>
          <a:p>
            <a:endParaRPr lang="en-GB" b="1" dirty="0">
              <a:latin typeface="Garamond" panose="02020404030301010803" pitchFamily="18" charset="0"/>
            </a:endParaRPr>
          </a:p>
          <a:p>
            <a:r>
              <a:rPr lang="en-GB" dirty="0" err="1">
                <a:latin typeface="Garamond" panose="02020404030301010803" pitchFamily="18" charset="0"/>
              </a:rPr>
              <a:t>Genscan</a:t>
            </a:r>
            <a:r>
              <a:rPr lang="en-GB" dirty="0">
                <a:latin typeface="Garamond" panose="02020404030301010803" pitchFamily="18" charset="0"/>
              </a:rPr>
              <a:t> overpredicts gene number in all studied </a:t>
            </a:r>
            <a:r>
              <a:rPr lang="en-GB" i="1" dirty="0">
                <a:latin typeface="Garamond" panose="02020404030301010803" pitchFamily="18" charset="0"/>
              </a:rPr>
              <a:t>Drosophila </a:t>
            </a:r>
            <a:r>
              <a:rPr lang="en-GB" dirty="0">
                <a:latin typeface="Garamond" panose="02020404030301010803" pitchFamily="18" charset="0"/>
              </a:rPr>
              <a:t>species</a:t>
            </a:r>
          </a:p>
          <a:p>
            <a:endParaRPr lang="en-GB" dirty="0"/>
          </a:p>
          <a:p>
            <a:r>
              <a:rPr lang="en-GB" b="1" dirty="0">
                <a:latin typeface="Garamond" panose="02020404030301010803" pitchFamily="18" charset="0"/>
              </a:rPr>
              <a:t>Reasons: </a:t>
            </a:r>
          </a:p>
          <a:p>
            <a:endParaRPr lang="en-GB" dirty="0">
              <a:latin typeface="Garamond" panose="02020404030301010803" pitchFamily="18" charset="0"/>
            </a:endParaRPr>
          </a:p>
          <a:p>
            <a:r>
              <a:rPr lang="en-GB" b="1" dirty="0">
                <a:latin typeface="Garamond" panose="02020404030301010803" pitchFamily="18" charset="0"/>
              </a:rPr>
              <a:t>-</a:t>
            </a:r>
            <a:r>
              <a:rPr lang="en-GB" dirty="0">
                <a:latin typeface="Garamond" panose="02020404030301010803" pitchFamily="18" charset="0"/>
              </a:rPr>
              <a:t> Predicts non-existent genes</a:t>
            </a:r>
          </a:p>
          <a:p>
            <a:endParaRPr lang="en-GB" dirty="0">
              <a:latin typeface="Garamond" panose="02020404030301010803" pitchFamily="18" charset="0"/>
            </a:endParaRPr>
          </a:p>
          <a:p>
            <a:r>
              <a:rPr lang="en-GB" b="1" dirty="0">
                <a:latin typeface="Garamond" panose="02020404030301010803" pitchFamily="18" charset="0"/>
              </a:rPr>
              <a:t>- </a:t>
            </a:r>
            <a:r>
              <a:rPr lang="en-GB" dirty="0">
                <a:latin typeface="Garamond" panose="02020404030301010803" pitchFamily="18" charset="0"/>
              </a:rPr>
              <a:t>Splits long genes into multiple smaller genes</a:t>
            </a:r>
          </a:p>
        </p:txBody>
      </p:sp>
    </p:spTree>
    <p:extLst>
      <p:ext uri="{BB962C8B-B14F-4D97-AF65-F5344CB8AC3E}">
        <p14:creationId xmlns:p14="http://schemas.microsoft.com/office/powerpoint/2010/main" val="7097116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310B2-0D0C-4B0C-A3C5-AD3BBE4C77F8}"/>
              </a:ext>
            </a:extLst>
          </p:cNvPr>
          <p:cNvSpPr>
            <a:spLocks noGrp="1"/>
          </p:cNvSpPr>
          <p:nvPr>
            <p:ph type="title"/>
          </p:nvPr>
        </p:nvSpPr>
        <p:spPr>
          <a:xfrm>
            <a:off x="143555" y="222195"/>
            <a:ext cx="7016195" cy="610820"/>
          </a:xfrm>
        </p:spPr>
        <p:txBody>
          <a:bodyPr>
            <a:normAutofit fontScale="90000"/>
          </a:bodyPr>
          <a:lstStyle/>
          <a:p>
            <a:r>
              <a:rPr lang="en-GB" dirty="0" err="1">
                <a:solidFill>
                  <a:schemeClr val="bg1"/>
                </a:solidFill>
              </a:rPr>
              <a:t>Genscan</a:t>
            </a:r>
            <a:r>
              <a:rPr lang="en-GB" dirty="0">
                <a:solidFill>
                  <a:schemeClr val="bg1"/>
                </a:solidFill>
              </a:rPr>
              <a:t> – Gene length</a:t>
            </a:r>
          </a:p>
        </p:txBody>
      </p:sp>
      <p:pic>
        <p:nvPicPr>
          <p:cNvPr id="4" name="Picture 3">
            <a:extLst>
              <a:ext uri="{FF2B5EF4-FFF2-40B4-BE49-F238E27FC236}">
                <a16:creationId xmlns:a16="http://schemas.microsoft.com/office/drawing/2014/main" id="{209AFEF1-BA26-49AE-B7AD-2B6A88AC9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49403"/>
            <a:ext cx="5039265" cy="5039265"/>
          </a:xfrm>
          <a:prstGeom prst="rect">
            <a:avLst/>
          </a:prstGeom>
        </p:spPr>
      </p:pic>
      <p:sp>
        <p:nvSpPr>
          <p:cNvPr id="5" name="TextBox 4">
            <a:extLst>
              <a:ext uri="{FF2B5EF4-FFF2-40B4-BE49-F238E27FC236}">
                <a16:creationId xmlns:a16="http://schemas.microsoft.com/office/drawing/2014/main" id="{F64D7957-B519-4290-B9B7-CA1439E666A6}"/>
              </a:ext>
            </a:extLst>
          </p:cNvPr>
          <p:cNvSpPr txBox="1"/>
          <p:nvPr/>
        </p:nvSpPr>
        <p:spPr>
          <a:xfrm>
            <a:off x="5317282" y="1596540"/>
            <a:ext cx="3684935" cy="4247317"/>
          </a:xfrm>
          <a:prstGeom prst="rect">
            <a:avLst/>
          </a:prstGeom>
          <a:noFill/>
        </p:spPr>
        <p:txBody>
          <a:bodyPr wrap="square" rtlCol="0">
            <a:spAutoFit/>
          </a:bodyPr>
          <a:lstStyle/>
          <a:p>
            <a:r>
              <a:rPr lang="en-GB" b="1" dirty="0">
                <a:latin typeface="Garamond" panose="02020404030301010803" pitchFamily="18" charset="0"/>
              </a:rPr>
              <a:t>Key Conclusion: </a:t>
            </a:r>
          </a:p>
          <a:p>
            <a:r>
              <a:rPr lang="en-GB" dirty="0">
                <a:latin typeface="Garamond" panose="02020404030301010803" pitchFamily="18" charset="0"/>
              </a:rPr>
              <a:t>Gene lengths predicted by </a:t>
            </a:r>
            <a:r>
              <a:rPr lang="en-GB" dirty="0" err="1">
                <a:latin typeface="Garamond" panose="02020404030301010803" pitchFamily="18" charset="0"/>
              </a:rPr>
              <a:t>Genscan</a:t>
            </a:r>
            <a:r>
              <a:rPr lang="en-GB" dirty="0">
                <a:latin typeface="Garamond" panose="02020404030301010803" pitchFamily="18" charset="0"/>
              </a:rPr>
              <a:t> are slightly shorter than the official gene lengths for all studied </a:t>
            </a:r>
            <a:r>
              <a:rPr lang="en-GB" i="1" dirty="0">
                <a:latin typeface="Garamond" panose="02020404030301010803" pitchFamily="18" charset="0"/>
              </a:rPr>
              <a:t>Drosophila</a:t>
            </a:r>
            <a:r>
              <a:rPr lang="en-GB" dirty="0">
                <a:latin typeface="Garamond" panose="02020404030301010803" pitchFamily="18" charset="0"/>
              </a:rPr>
              <a:t> species.</a:t>
            </a:r>
          </a:p>
          <a:p>
            <a:endParaRPr lang="en-GB" dirty="0">
              <a:latin typeface="Garamond" panose="02020404030301010803" pitchFamily="18" charset="0"/>
            </a:endParaRPr>
          </a:p>
          <a:p>
            <a:r>
              <a:rPr lang="en-GB" dirty="0">
                <a:latin typeface="Garamond" panose="02020404030301010803" pitchFamily="18" charset="0"/>
              </a:rPr>
              <a:t>Reasons: </a:t>
            </a:r>
          </a:p>
          <a:p>
            <a:endParaRPr lang="en-GB" dirty="0">
              <a:latin typeface="Garamond" panose="02020404030301010803" pitchFamily="18" charset="0"/>
            </a:endParaRPr>
          </a:p>
          <a:p>
            <a:endParaRPr lang="en-GB" i="1"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p>
          <a:p>
            <a:endParaRPr lang="en-GB" dirty="0"/>
          </a:p>
        </p:txBody>
      </p:sp>
      <p:sp>
        <p:nvSpPr>
          <p:cNvPr id="8" name="TextBox 7">
            <a:extLst>
              <a:ext uri="{FF2B5EF4-FFF2-40B4-BE49-F238E27FC236}">
                <a16:creationId xmlns:a16="http://schemas.microsoft.com/office/drawing/2014/main" id="{9455FF62-F1B0-4347-9F1A-FF59CF145F08}"/>
              </a:ext>
            </a:extLst>
          </p:cNvPr>
          <p:cNvSpPr txBox="1"/>
          <p:nvPr/>
        </p:nvSpPr>
        <p:spPr>
          <a:xfrm>
            <a:off x="7015280" y="5566870"/>
            <a:ext cx="763525" cy="369332"/>
          </a:xfrm>
          <a:prstGeom prst="rect">
            <a:avLst/>
          </a:prstGeom>
          <a:solidFill>
            <a:schemeClr val="bg1"/>
          </a:solidFill>
        </p:spPr>
        <p:txBody>
          <a:bodyPr wrap="square" rtlCol="0">
            <a:spAutoFit/>
          </a:bodyPr>
          <a:lstStyle/>
          <a:p>
            <a:endParaRPr lang="en-GB" dirty="0"/>
          </a:p>
        </p:txBody>
      </p:sp>
      <p:sp>
        <p:nvSpPr>
          <p:cNvPr id="9" name="TextBox 8">
            <a:extLst>
              <a:ext uri="{FF2B5EF4-FFF2-40B4-BE49-F238E27FC236}">
                <a16:creationId xmlns:a16="http://schemas.microsoft.com/office/drawing/2014/main" id="{D845F5C8-2695-4DA4-B14C-591D7CB443B0}"/>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17999768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64116-1BD3-46BB-A7D6-D90CDD47E15B}"/>
              </a:ext>
            </a:extLst>
          </p:cNvPr>
          <p:cNvSpPr>
            <a:spLocks noGrp="1"/>
          </p:cNvSpPr>
          <p:nvPr>
            <p:ph type="title"/>
          </p:nvPr>
        </p:nvSpPr>
        <p:spPr>
          <a:xfrm>
            <a:off x="143555" y="222195"/>
            <a:ext cx="7016195" cy="610820"/>
          </a:xfrm>
        </p:spPr>
        <p:txBody>
          <a:bodyPr>
            <a:normAutofit fontScale="90000"/>
          </a:bodyPr>
          <a:lstStyle/>
          <a:p>
            <a:r>
              <a:rPr lang="en-GB" dirty="0" err="1">
                <a:solidFill>
                  <a:schemeClr val="bg1"/>
                </a:solidFill>
              </a:rPr>
              <a:t>Genscan</a:t>
            </a:r>
            <a:r>
              <a:rPr lang="en-GB" dirty="0">
                <a:solidFill>
                  <a:schemeClr val="bg1"/>
                </a:solidFill>
              </a:rPr>
              <a:t> - Exon number</a:t>
            </a:r>
          </a:p>
        </p:txBody>
      </p:sp>
      <p:pic>
        <p:nvPicPr>
          <p:cNvPr id="5" name="Picture 4">
            <a:extLst>
              <a:ext uri="{FF2B5EF4-FFF2-40B4-BE49-F238E27FC236}">
                <a16:creationId xmlns:a16="http://schemas.microsoft.com/office/drawing/2014/main" id="{9B024E4D-ABC9-470E-82E9-B2742220291F}"/>
              </a:ext>
            </a:extLst>
          </p:cNvPr>
          <p:cNvPicPr>
            <a:picLocks noChangeAspect="1"/>
          </p:cNvPicPr>
          <p:nvPr/>
        </p:nvPicPr>
        <p:blipFill>
          <a:blip r:embed="rId2"/>
          <a:stretch>
            <a:fillRect/>
          </a:stretch>
        </p:blipFill>
        <p:spPr>
          <a:xfrm>
            <a:off x="0" y="4868179"/>
            <a:ext cx="9105590" cy="1260858"/>
          </a:xfrm>
          <a:prstGeom prst="rect">
            <a:avLst/>
          </a:prstGeom>
        </p:spPr>
      </p:pic>
      <p:cxnSp>
        <p:nvCxnSpPr>
          <p:cNvPr id="7" name="Straight Arrow Connector 6">
            <a:extLst>
              <a:ext uri="{FF2B5EF4-FFF2-40B4-BE49-F238E27FC236}">
                <a16:creationId xmlns:a16="http://schemas.microsoft.com/office/drawing/2014/main" id="{F7989CB1-D8F0-4DCA-BA0B-064288B5DEC2}"/>
              </a:ext>
            </a:extLst>
          </p:cNvPr>
          <p:cNvCxnSpPr/>
          <p:nvPr/>
        </p:nvCxnSpPr>
        <p:spPr>
          <a:xfrm flipH="1">
            <a:off x="448965" y="4497935"/>
            <a:ext cx="458115" cy="15270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422A2921-DFCF-4B74-BBEC-B42495F61E4D}"/>
              </a:ext>
            </a:extLst>
          </p:cNvPr>
          <p:cNvSpPr txBox="1"/>
          <p:nvPr/>
        </p:nvSpPr>
        <p:spPr>
          <a:xfrm>
            <a:off x="0" y="1359392"/>
            <a:ext cx="4321591" cy="504320"/>
          </a:xfrm>
          <a:prstGeom prst="rect">
            <a:avLst/>
          </a:prstGeom>
          <a:solidFill>
            <a:schemeClr val="bg1"/>
          </a:solidFill>
        </p:spPr>
        <p:txBody>
          <a:bodyPr wrap="square" rtlCol="0">
            <a:spAutoFit/>
          </a:bodyPr>
          <a:lstStyle/>
          <a:p>
            <a:endParaRPr lang="en-GB" dirty="0"/>
          </a:p>
        </p:txBody>
      </p:sp>
      <p:pic>
        <p:nvPicPr>
          <p:cNvPr id="4" name="Picture 3">
            <a:extLst>
              <a:ext uri="{FF2B5EF4-FFF2-40B4-BE49-F238E27FC236}">
                <a16:creationId xmlns:a16="http://schemas.microsoft.com/office/drawing/2014/main" id="{0FFD1C5B-78D3-4AB2-B54B-CC22ACC0B5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59392"/>
            <a:ext cx="4321591" cy="2872945"/>
          </a:xfrm>
          <a:prstGeom prst="rect">
            <a:avLst/>
          </a:prstGeom>
        </p:spPr>
      </p:pic>
      <p:sp>
        <p:nvSpPr>
          <p:cNvPr id="9" name="TextBox 8">
            <a:extLst>
              <a:ext uri="{FF2B5EF4-FFF2-40B4-BE49-F238E27FC236}">
                <a16:creationId xmlns:a16="http://schemas.microsoft.com/office/drawing/2014/main" id="{1FFF76B8-8050-4741-9238-A68FB945588C}"/>
              </a:ext>
            </a:extLst>
          </p:cNvPr>
          <p:cNvSpPr txBox="1"/>
          <p:nvPr/>
        </p:nvSpPr>
        <p:spPr>
          <a:xfrm>
            <a:off x="4552795" y="1443835"/>
            <a:ext cx="4321591" cy="2862322"/>
          </a:xfrm>
          <a:prstGeom prst="rect">
            <a:avLst/>
          </a:prstGeom>
          <a:noFill/>
          <a:ln w="19050">
            <a:solidFill>
              <a:schemeClr val="tx1"/>
            </a:solidFill>
          </a:ln>
        </p:spPr>
        <p:txBody>
          <a:bodyPr wrap="square" rtlCol="0">
            <a:spAutoFit/>
          </a:bodyPr>
          <a:lstStyle/>
          <a:p>
            <a:r>
              <a:rPr lang="en-GB" b="1" dirty="0">
                <a:latin typeface="Garamond" panose="02020404030301010803" pitchFamily="18" charset="0"/>
              </a:rPr>
              <a:t>Key Conclusion:</a:t>
            </a:r>
          </a:p>
          <a:p>
            <a:r>
              <a:rPr lang="en-GB" dirty="0">
                <a:latin typeface="Garamond" panose="02020404030301010803" pitchFamily="18" charset="0"/>
              </a:rPr>
              <a:t>Exon numbers predicted by </a:t>
            </a:r>
            <a:r>
              <a:rPr lang="en-GB" dirty="0" err="1">
                <a:latin typeface="Garamond" panose="02020404030301010803" pitchFamily="18" charset="0"/>
              </a:rPr>
              <a:t>Genscan</a:t>
            </a:r>
            <a:r>
              <a:rPr lang="en-GB" dirty="0">
                <a:latin typeface="Garamond" panose="02020404030301010803" pitchFamily="18" charset="0"/>
              </a:rPr>
              <a:t> are smaller for all </a:t>
            </a:r>
            <a:r>
              <a:rPr lang="en-GB" i="1" dirty="0">
                <a:latin typeface="Garamond" panose="02020404030301010803" pitchFamily="18" charset="0"/>
              </a:rPr>
              <a:t>Drosophila </a:t>
            </a:r>
            <a:r>
              <a:rPr lang="en-GB" dirty="0">
                <a:latin typeface="Garamond" panose="02020404030301010803" pitchFamily="18" charset="0"/>
              </a:rPr>
              <a:t>species studied.</a:t>
            </a:r>
          </a:p>
          <a:p>
            <a:endParaRPr lang="en-GB" dirty="0">
              <a:latin typeface="Garamond" panose="02020404030301010803" pitchFamily="18" charset="0"/>
            </a:endParaRPr>
          </a:p>
          <a:p>
            <a:r>
              <a:rPr lang="en-GB" b="1" dirty="0">
                <a:latin typeface="Garamond" panose="02020404030301010803" pitchFamily="18" charset="0"/>
              </a:rPr>
              <a:t>Reasons</a:t>
            </a:r>
            <a:r>
              <a:rPr lang="en-GB" dirty="0">
                <a:latin typeface="Garamond" panose="02020404030301010803" pitchFamily="18" charset="0"/>
              </a:rPr>
              <a:t>: </a:t>
            </a:r>
          </a:p>
          <a:p>
            <a:endParaRPr lang="en-GB" b="1" dirty="0"/>
          </a:p>
          <a:p>
            <a:endParaRPr lang="en-GB" b="1" dirty="0"/>
          </a:p>
          <a:p>
            <a:endParaRPr lang="en-GB" b="1" dirty="0"/>
          </a:p>
          <a:p>
            <a:endParaRPr lang="en-GB" b="1" dirty="0"/>
          </a:p>
          <a:p>
            <a:endParaRPr lang="en-GB" b="1" dirty="0"/>
          </a:p>
        </p:txBody>
      </p:sp>
      <p:sp>
        <p:nvSpPr>
          <p:cNvPr id="11" name="TextBox 10">
            <a:extLst>
              <a:ext uri="{FF2B5EF4-FFF2-40B4-BE49-F238E27FC236}">
                <a16:creationId xmlns:a16="http://schemas.microsoft.com/office/drawing/2014/main" id="{9ABEB15B-6A42-4991-9AEC-A1428E45886F}"/>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1116565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D60D9-1AEB-436A-9807-F51F7A6B6C9A}"/>
              </a:ext>
            </a:extLst>
          </p:cNvPr>
          <p:cNvSpPr>
            <a:spLocks noGrp="1"/>
          </p:cNvSpPr>
          <p:nvPr>
            <p:ph type="title"/>
          </p:nvPr>
        </p:nvSpPr>
        <p:spPr>
          <a:xfrm>
            <a:off x="143556" y="222194"/>
            <a:ext cx="4275740" cy="763525"/>
          </a:xfrm>
        </p:spPr>
        <p:txBody>
          <a:bodyPr>
            <a:normAutofit fontScale="90000"/>
          </a:bodyPr>
          <a:lstStyle/>
          <a:p>
            <a:r>
              <a:rPr lang="en-GB" dirty="0" err="1">
                <a:solidFill>
                  <a:schemeClr val="bg1"/>
                </a:solidFill>
              </a:rPr>
              <a:t>Genscan</a:t>
            </a:r>
            <a:r>
              <a:rPr lang="en-GB" dirty="0">
                <a:solidFill>
                  <a:schemeClr val="bg1"/>
                </a:solidFill>
              </a:rPr>
              <a:t> - exon length</a:t>
            </a:r>
          </a:p>
        </p:txBody>
      </p:sp>
      <p:pic>
        <p:nvPicPr>
          <p:cNvPr id="4" name="Picture 3">
            <a:extLst>
              <a:ext uri="{FF2B5EF4-FFF2-40B4-BE49-F238E27FC236}">
                <a16:creationId xmlns:a16="http://schemas.microsoft.com/office/drawing/2014/main" id="{8A5B936A-3E6C-4F2F-9138-4F1CC0EEED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0" y="1338138"/>
            <a:ext cx="5458789" cy="5519862"/>
          </a:xfrm>
          <a:prstGeom prst="rect">
            <a:avLst/>
          </a:prstGeom>
        </p:spPr>
      </p:pic>
      <p:sp>
        <p:nvSpPr>
          <p:cNvPr id="5" name="TextBox 4">
            <a:extLst>
              <a:ext uri="{FF2B5EF4-FFF2-40B4-BE49-F238E27FC236}">
                <a16:creationId xmlns:a16="http://schemas.microsoft.com/office/drawing/2014/main" id="{7EA7428D-A15B-41C2-A26C-EFCF5EE342FA}"/>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
        <p:nvSpPr>
          <p:cNvPr id="6" name="TextBox 5">
            <a:extLst>
              <a:ext uri="{FF2B5EF4-FFF2-40B4-BE49-F238E27FC236}">
                <a16:creationId xmlns:a16="http://schemas.microsoft.com/office/drawing/2014/main" id="{519C5C27-4BF5-42BB-910B-4954ABBB3734}"/>
              </a:ext>
            </a:extLst>
          </p:cNvPr>
          <p:cNvSpPr txBox="1"/>
          <p:nvPr/>
        </p:nvSpPr>
        <p:spPr>
          <a:xfrm>
            <a:off x="5640935" y="1443835"/>
            <a:ext cx="3359510" cy="5355312"/>
          </a:xfrm>
          <a:prstGeom prst="rect">
            <a:avLst/>
          </a:prstGeom>
          <a:noFill/>
        </p:spPr>
        <p:txBody>
          <a:bodyPr wrap="square" rtlCol="0">
            <a:spAutoFit/>
          </a:bodyPr>
          <a:lstStyle/>
          <a:p>
            <a:r>
              <a:rPr lang="en-GB" dirty="0">
                <a:latin typeface="Garamond" panose="02020404030301010803" pitchFamily="18" charset="0"/>
              </a:rPr>
              <a:t>Predicted length of exons in </a:t>
            </a:r>
            <a:r>
              <a:rPr lang="en-GB" dirty="0" err="1">
                <a:latin typeface="Garamond" panose="02020404030301010803" pitchFamily="18" charset="0"/>
              </a:rPr>
              <a:t>Genscan</a:t>
            </a:r>
            <a:r>
              <a:rPr lang="en-GB" dirty="0">
                <a:latin typeface="Garamond" panose="02020404030301010803" pitchFamily="18" charset="0"/>
              </a:rPr>
              <a:t> correlate positively with the length of the official genes. </a:t>
            </a: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endParaRPr lang="en-GB" dirty="0">
              <a:latin typeface="Garamond" panose="02020404030301010803" pitchFamily="18" charset="0"/>
            </a:endParaRPr>
          </a:p>
          <a:p>
            <a:r>
              <a:rPr lang="en-GB" dirty="0">
                <a:latin typeface="Garamond" panose="02020404030301010803" pitchFamily="18" charset="0"/>
              </a:rPr>
              <a:t> </a:t>
            </a:r>
          </a:p>
        </p:txBody>
      </p:sp>
    </p:spTree>
    <p:extLst>
      <p:ext uri="{BB962C8B-B14F-4D97-AF65-F5344CB8AC3E}">
        <p14:creationId xmlns:p14="http://schemas.microsoft.com/office/powerpoint/2010/main" val="37923498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5775</TotalTime>
  <Words>1041</Words>
  <Application>Microsoft Office PowerPoint</Application>
  <PresentationFormat>On-screen Show (4:3)</PresentationFormat>
  <Paragraphs>199</Paragraphs>
  <Slides>21</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Garamond</vt:lpstr>
      <vt:lpstr>Verdana</vt:lpstr>
      <vt:lpstr>Office Theme</vt:lpstr>
      <vt:lpstr>Gene annotation comparisons of the Drosophila genus</vt:lpstr>
      <vt:lpstr>Drosophila species </vt:lpstr>
      <vt:lpstr>Genscan</vt:lpstr>
      <vt:lpstr>Genscan analysis</vt:lpstr>
      <vt:lpstr>Problems with Genscan in literature</vt:lpstr>
      <vt:lpstr>Genscan – Gene number</vt:lpstr>
      <vt:lpstr>Genscan – Gene length</vt:lpstr>
      <vt:lpstr>Genscan - Exon number</vt:lpstr>
      <vt:lpstr>Genscan - exon length</vt:lpstr>
      <vt:lpstr>Gene annotation in literature Cross species comparison</vt:lpstr>
      <vt:lpstr>Blastn gene comparison</vt:lpstr>
      <vt:lpstr>BLASTn and tBLASTn</vt:lpstr>
      <vt:lpstr>Blastn and the spliced alignment problem</vt:lpstr>
      <vt:lpstr>Blastn analysis</vt:lpstr>
      <vt:lpstr>Blastn analysis</vt:lpstr>
      <vt:lpstr>Classing a gene in Blastn data</vt:lpstr>
      <vt:lpstr>Notes </vt:lpstr>
      <vt:lpstr>Further work</vt:lpstr>
      <vt:lpstr>Conclusions </vt:lpstr>
      <vt:lpstr>References and code files</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dc:creator>
  <cp:lastModifiedBy>Yusef Paolo Rabiah</cp:lastModifiedBy>
  <cp:revision>105</cp:revision>
  <dcterms:created xsi:type="dcterms:W3CDTF">2013-08-21T19:17:07Z</dcterms:created>
  <dcterms:modified xsi:type="dcterms:W3CDTF">2017-11-16T13:49:08Z</dcterms:modified>
</cp:coreProperties>
</file>

<file path=docProps/thumbnail.jpeg>
</file>